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6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7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4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7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5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9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0E4B-136F-4271-A9BD-8D23D0968A1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69B4-826F-4B30-9E23-CDE126900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0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" y="0"/>
            <a:ext cx="91732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7920880" cy="529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Segoe Print" pitchFamily="2" charset="0"/>
                <a:ea typeface="Calibri"/>
                <a:cs typeface="Times New Roman"/>
              </a:rPr>
              <a:t>Конспект открытого занятия по образовательной области «Развитие речи» в ясельной группе «Медвежата» на тему: </a:t>
            </a:r>
            <a:endParaRPr lang="en-US" sz="2400" b="1" dirty="0" smtClean="0">
              <a:effectLst/>
              <a:latin typeface="Segoe Print" pitchFamily="2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Segoe Print" pitchFamily="2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Segoe Print" pitchFamily="2" charset="0"/>
                <a:ea typeface="Calibri"/>
                <a:cs typeface="Times New Roman"/>
              </a:rPr>
              <a:t>Русская народная песенка «Бежала лесочком лиса с </a:t>
            </a:r>
            <a:r>
              <a:rPr lang="ru-RU" sz="3200" b="1" dirty="0" err="1" smtClean="0">
                <a:effectLst/>
                <a:latin typeface="Segoe Print" pitchFamily="2" charset="0"/>
                <a:ea typeface="Calibri"/>
                <a:cs typeface="Times New Roman"/>
              </a:rPr>
              <a:t>кузовочком</a:t>
            </a:r>
            <a:r>
              <a:rPr lang="ru-RU" sz="3200" b="1" dirty="0" smtClean="0">
                <a:effectLst/>
                <a:latin typeface="Segoe Print" pitchFamily="2" charset="0"/>
                <a:ea typeface="Calibri"/>
                <a:cs typeface="Times New Roman"/>
              </a:rPr>
              <a:t>…».</a:t>
            </a:r>
            <a:endParaRPr lang="ru-RU" sz="3200" dirty="0">
              <a:latin typeface="Segoe Print" pitchFamily="2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en-US" sz="2800" b="1" dirty="0" smtClean="0">
              <a:effectLst/>
              <a:latin typeface="Segoe Print" pitchFamily="2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en-US" sz="2800" b="1" dirty="0">
              <a:latin typeface="Segoe Print" pitchFamily="2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Segoe Print" pitchFamily="2" charset="0"/>
                <a:ea typeface="Calibri"/>
                <a:cs typeface="Times New Roman"/>
              </a:rPr>
              <a:t>Подготовила воспитатель</a:t>
            </a:r>
            <a:endParaRPr lang="ru-RU" sz="2800" dirty="0">
              <a:latin typeface="Segoe Print" pitchFamily="2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Segoe Print" pitchFamily="2" charset="0"/>
                <a:ea typeface="Calibri"/>
                <a:cs typeface="Times New Roman"/>
              </a:rPr>
              <a:t>Иванова И. А.</a:t>
            </a:r>
            <a:endParaRPr lang="ru-RU" sz="2800" dirty="0">
              <a:latin typeface="Segoe Print" pitchFamily="2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52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8352928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кого лисичка собирала грибы?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Ответы детей: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лисят.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сейчас я предлагаю вам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помочь лисичке собрать как можно больше грибов для ее деток. Поможем.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Ответы детей: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Да.</a:t>
            </a: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Физкультминутка.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Давайте и мы соберем грибочки в ваши </a:t>
            </a:r>
            <a:r>
              <a:rPr lang="ru-RU" sz="2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кузовочки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Посмотрите, сколько грибов выросло </a:t>
            </a:r>
            <a:r>
              <a:rPr lang="ru-RU" sz="24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(указывает на игрушечные грибы, заранее рассыпанные на ковре)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У каждого из вас есть кузовок для грибов, соберите в него все грибы. </a:t>
            </a:r>
            <a:r>
              <a:rPr lang="ru-RU" sz="24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Дети собирают грибы в кузовок.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endParaRPr lang="ru-RU" sz="1600" dirty="0"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17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1" name="Picture 3" descr="C:\Users\ivano\Desktop\053dfrery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90430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vano\Desktop\dfer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4815"/>
            <a:ext cx="4418923" cy="50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6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806280" cy="360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79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764704"/>
            <a:ext cx="504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Итог: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Ребята, кто же к нам сегодня приходил в гости?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Ответы детей: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Лисичка.</a:t>
            </a:r>
          </a:p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что лисичка собирала в кузовок?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Ответы детей: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Грибочки.</a:t>
            </a:r>
          </a:p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для кого она их собирала?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Ответы детей: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лисят.</a:t>
            </a:r>
          </a:p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Молодцы.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8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8" y="0"/>
            <a:ext cx="9173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7484" y="1556792"/>
            <a:ext cx="7200800" cy="259228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17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35292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Виды детской деятельности: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игровая, коммуникативная, познавательно-исследовательская, восприятие художественной литературы и фольклора.</a:t>
            </a: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Цели: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познакомить с содержанием русской народной песенки «Бежала лесочком лиса с </a:t>
            </a:r>
            <a:r>
              <a:rPr lang="ru-RU" sz="2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кузовочком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…»;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совершенствовать память и внимание, поощрять попытки рассказать стихотворный текст.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Целевые ориентиры дошкольного образования: 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проявляет эмоциональную отзывчивость на русскую народную песенку «Бежала лесочком лиса с </a:t>
            </a:r>
            <a:r>
              <a:rPr lang="ru-RU" sz="2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кузовочком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…»;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 интересом рассматривает иллюстрации к произведению;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отвечает на вопросы;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выполняет простые поручения взрослого (собирает грибы в кузовок).</a:t>
            </a: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86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548680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en-US" sz="24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Материалы и оборудование: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сюжетные картинки к песенке (показ на компьютере), игрушечная лиса, корзинки по количеству детей, плоскостные изображения грибов.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Предварительная работа: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Просмотр </a:t>
            </a:r>
            <a:r>
              <a:rPr lang="ru-RU" sz="2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потешки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«Бежала лесочком лиса с </a:t>
            </a:r>
            <a:r>
              <a:rPr lang="ru-RU" sz="2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кузовочком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…» (интернет - ресурсы); дидактическая игра «Собери грибочки».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6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7848872" cy="478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Содержание организованной деятельности детей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1.Организационный момент.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Кто же к нам сегодня пришел на занятие? Про нашу гостью у меня есть загадка:</a:t>
            </a:r>
          </a:p>
          <a:p>
            <a:pPr indent="1981200">
              <a:spcBef>
                <a:spcPts val="3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Посмотрите - ка, какая –</a:t>
            </a:r>
          </a:p>
          <a:p>
            <a:pPr indent="1981200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Вся горит, как золотая,</a:t>
            </a:r>
          </a:p>
          <a:p>
            <a:pPr indent="1981200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Ходит в шубке дорогой, </a:t>
            </a:r>
          </a:p>
          <a:p>
            <a:pPr indent="1981200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Хвост пушистый и большой.</a:t>
            </a: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x-none" sz="2400" b="1" smtClean="0">
                <a:effectLst/>
                <a:latin typeface="Times New Roman"/>
                <a:ea typeface="Calibri"/>
              </a:rPr>
              <a:t>Воспитатель</a:t>
            </a:r>
            <a:r>
              <a:rPr lang="ru-RU" sz="2400" b="1" dirty="0" smtClean="0">
                <a:effectLst/>
                <a:latin typeface="Times New Roman"/>
                <a:ea typeface="Calibri"/>
              </a:rPr>
              <a:t>:</a:t>
            </a:r>
            <a:r>
              <a:rPr lang="ru-RU" sz="2400" i="1" dirty="0" smtClean="0">
                <a:effectLst/>
                <a:latin typeface="Times New Roman"/>
                <a:ea typeface="Calibri"/>
              </a:rPr>
              <a:t> (показывает хвост, мордочку игрушки).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 Кто же это? Узнали? </a:t>
            </a:r>
            <a:endParaRPr lang="en-US" sz="2400" dirty="0" smtClean="0">
              <a:effectLst/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</a:rPr>
              <a:t>Ответы детей: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Лисичка.</a:t>
            </a:r>
            <a:endParaRPr lang="ru-RU" sz="2000" dirty="0" smtClean="0">
              <a:effectLst/>
              <a:latin typeface="Arial"/>
              <a:ea typeface="Calibri"/>
            </a:endParaRPr>
          </a:p>
          <a:p>
            <a:pPr indent="1981200">
              <a:spcAft>
                <a:spcPts val="0"/>
              </a:spcAft>
            </a:pP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2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87" y="1124744"/>
            <a:ext cx="7320813" cy="549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91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Конечно, это лисичка. </a:t>
            </a:r>
            <a:r>
              <a:rPr lang="x-none" sz="240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Посмотрите на лисичку. Каким она цветом?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Ответы детей: 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Оранжевая.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Воспитатель: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Ребята, давайте рассмотрим и вспомним части тела лисички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(воспитатель показывает части тела: нос, уши, лапы, хвост). Дети называют.</a:t>
            </a:r>
            <a:endParaRPr lang="ru-RU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68" y="3140968"/>
            <a:ext cx="4656517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51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064896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Основная часть. Чтение русской народной песенки.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 читает русскую народную песенку «Бежала лесочком лиса с </a:t>
            </a:r>
            <a:r>
              <a:rPr lang="ru-RU" sz="2400" i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кузовочком</a:t>
            </a:r>
            <a:r>
              <a:rPr lang="ru-RU" sz="24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…»: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Бежала лесочком </a:t>
            </a: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Лиса с </a:t>
            </a:r>
            <a:r>
              <a:rPr lang="ru-RU" sz="2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кузовочком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что в </a:t>
            </a:r>
            <a:r>
              <a:rPr lang="ru-RU" sz="2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кузовочке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Лесные грибочки – </a:t>
            </a: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Лисички, </a:t>
            </a:r>
            <a:r>
              <a:rPr lang="ru-RU" sz="2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груздочки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сына, для дочки. 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752528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67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848872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x-none" sz="2400" b="1" smtClean="0">
                <a:effectLst/>
                <a:latin typeface="Times New Roman"/>
                <a:ea typeface="Calibri"/>
              </a:rPr>
              <a:t>Воспитатель</a:t>
            </a:r>
            <a:r>
              <a:rPr lang="ru-RU" sz="2400" b="1" dirty="0" smtClean="0">
                <a:effectLst/>
                <a:latin typeface="Times New Roman"/>
                <a:ea typeface="Calibri"/>
              </a:rPr>
              <a:t>: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 Ребята, кузовок</a:t>
            </a:r>
            <a:r>
              <a:rPr lang="ru-RU" sz="2400" b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-</a:t>
            </a:r>
            <a:r>
              <a:rPr lang="x-none" sz="240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это корзинка, в которую складывают собранные в лесу грибы, ягоды.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Давайте вместе покажем, как лисичка бежала с </a:t>
            </a:r>
            <a:r>
              <a:rPr lang="ru-RU" sz="2400" dirty="0" err="1" smtClean="0">
                <a:effectLst/>
                <a:latin typeface="Times New Roman"/>
                <a:ea typeface="Calibri"/>
              </a:rPr>
              <a:t>кузовочком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? </a:t>
            </a:r>
            <a:endParaRPr lang="en-US" sz="2400" dirty="0" smtClean="0">
              <a:effectLst/>
              <a:latin typeface="Times New Roman"/>
              <a:ea typeface="Calibri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endParaRPr lang="ru-RU" sz="2400" dirty="0">
              <a:effectLst/>
              <a:latin typeface="Arial"/>
              <a:ea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388599" cy="40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93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84969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Дает детям корзинки, дети показывают, как бежала лисичка.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Что лисичка делала?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Ответы детей: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Собирала грибочки.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x-none" sz="2400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Правильно.</a:t>
            </a: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Как она собирала грибы?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Дети:</a:t>
            </a:r>
            <a:r>
              <a:rPr lang="ru-RU" sz="24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Имитируют сбор грибов.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4" name="Picture 4" descr="C:\Users\ivano\Desktop\fgf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5577"/>
            <a:ext cx="33556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536504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826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474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ivanovsergei977@gmail.ru</dc:creator>
  <cp:lastModifiedBy>ivanovsergei977@gmail.ru</cp:lastModifiedBy>
  <cp:revision>7</cp:revision>
  <dcterms:created xsi:type="dcterms:W3CDTF">2019-03-26T18:33:03Z</dcterms:created>
  <dcterms:modified xsi:type="dcterms:W3CDTF">2019-03-26T19:58:41Z</dcterms:modified>
</cp:coreProperties>
</file>