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1.jpeg" ContentType="image/jpeg"/>
  <Override PartName="/ppt/media/image20.jpeg" ContentType="image/jpeg"/>
  <Override PartName="/ppt/media/image4.jpeg" ContentType="image/jpeg"/>
  <Override PartName="/ppt/media/image38.png" ContentType="image/png"/>
  <Override PartName="/ppt/media/image53.png" ContentType="image/png"/>
  <Override PartName="/ppt/media/image3.png" ContentType="image/png"/>
  <Override PartName="/ppt/media/image17.jpeg" ContentType="image/jpeg"/>
  <Override PartName="/ppt/media/image31.png" ContentType="image/png"/>
  <Override PartName="/ppt/media/image54.png" ContentType="image/png"/>
  <Override PartName="/ppt/media/image41.jpeg" ContentType="image/jpeg"/>
  <Override PartName="/ppt/media/image57.jpeg" ContentType="image/jpeg"/>
  <Override PartName="/ppt/media/image14.jpeg" ContentType="image/jpeg"/>
  <Override PartName="/ppt/media/image13.png" ContentType="image/png"/>
  <Override PartName="/ppt/media/image55.jpeg" ContentType="image/jpeg"/>
  <Override PartName="/ppt/media/image12.jpeg" ContentType="image/jpeg"/>
  <Override PartName="/ppt/media/image18.jpeg" ContentType="image/jpeg"/>
  <Override PartName="/ppt/media/image28.png" ContentType="image/png"/>
  <Override PartName="/ppt/media/image11.png" ContentType="image/png"/>
  <Override PartName="/ppt/media/image1.jpeg" ContentType="image/jpeg"/>
  <Override PartName="/ppt/media/image52.png" ContentType="image/png"/>
  <Override PartName="/ppt/media/image2.png" ContentType="image/png"/>
  <Override PartName="/ppt/media/image37.png" ContentType="image/png"/>
  <Override PartName="/ppt/media/image22.jpeg" ContentType="image/jpeg"/>
  <Override PartName="/ppt/media/image6.jpeg" ContentType="image/jpeg"/>
  <Override PartName="/ppt/media/image10.jpeg" ContentType="image/jpeg"/>
  <Override PartName="/ppt/media/image7.png" ContentType="image/png"/>
  <Override PartName="/ppt/media/image29.jpeg" ContentType="image/jpeg"/>
  <Override PartName="/ppt/media/image9.jpeg" ContentType="image/jpeg"/>
  <Override PartName="/ppt/media/image25.jpeg" ContentType="image/jpeg"/>
  <Override PartName="/ppt/media/image35.png" ContentType="image/png"/>
  <Override PartName="/ppt/media/image8.jpeg" ContentType="image/jpeg"/>
  <Override PartName="/ppt/media/image24.jpeg" ContentType="image/jpeg"/>
  <Override PartName="/ppt/media/image5.png" ContentType="image/png"/>
  <Override PartName="/ppt/media/image36.gif" ContentType="image/gif"/>
  <Override PartName="/ppt/media/image23.jpeg" ContentType="image/jpeg"/>
  <Override PartName="/ppt/media/image26.jpeg" ContentType="image/jpeg"/>
  <Override PartName="/ppt/media/image45.png" ContentType="image/png"/>
  <Override PartName="/ppt/media/image30.png" ContentType="image/png"/>
  <Override PartName="/ppt/media/image19.jpeg" ContentType="image/jpeg"/>
  <Override PartName="/ppt/media/image32.jpeg" ContentType="image/jpeg"/>
  <Override PartName="/ppt/media/image15.jpeg" ContentType="image/jpeg"/>
  <Override PartName="/ppt/media/image33.png" ContentType="image/png"/>
  <Override PartName="/ppt/media/image34.jpeg" ContentType="image/jpeg"/>
  <Override PartName="/ppt/media/image39.jpeg" ContentType="image/jpeg"/>
  <Override PartName="/ppt/media/image40.png" ContentType="image/png"/>
  <Override PartName="/ppt/media/image42.png" ContentType="image/png"/>
  <Override PartName="/ppt/media/image16.jpeg" ContentType="image/jpeg"/>
  <Override PartName="/ppt/media/image43.png" ContentType="image/png"/>
  <Override PartName="/ppt/media/image27.jpeg" ContentType="image/jpeg"/>
  <Override PartName="/ppt/media/image44.png" ContentType="image/png"/>
  <Override PartName="/ppt/media/image46.png" ContentType="image/png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7f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правк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текст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загол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овка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щёлк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ните 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мыш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7f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7f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7fb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8880" cy="1246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6" descr=""/>
          <p:cNvPicPr/>
          <p:nvPr/>
        </p:nvPicPr>
        <p:blipFill>
          <a:blip r:embed="rId1"/>
          <a:stretch/>
        </p:blipFill>
        <p:spPr>
          <a:xfrm>
            <a:off x="1440" y="0"/>
            <a:ext cx="9142560" cy="69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" name="CustomShape 1"/>
          <p:cNvSpPr/>
          <p:nvPr/>
        </p:nvSpPr>
        <p:spPr>
          <a:xfrm>
            <a:off x="3786120" y="928800"/>
            <a:ext cx="5070600" cy="84636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spcBef>
                <a:spcPts val="961"/>
              </a:spcBef>
            </a:pPr>
            <a:r>
              <a:rPr b="1" lang="ru-RU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 Antiqua"/>
                <a:ea typeface="DejaVu Sans"/>
              </a:rPr>
              <a:t>«Постановка звука Р»</a:t>
            </a:r>
            <a:endParaRPr b="0" lang="ru-RU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12" descr=""/>
          <p:cNvPicPr/>
          <p:nvPr/>
        </p:nvPicPr>
        <p:blipFill>
          <a:blip r:embed="rId2"/>
          <a:stretch/>
        </p:blipFill>
        <p:spPr>
          <a:xfrm>
            <a:off x="5715000" y="4071960"/>
            <a:ext cx="1936800" cy="235584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7215120" y="5429160"/>
            <a:ext cx="1570320" cy="1212840"/>
          </a:xfrm>
          <a:prstGeom prst="sun">
            <a:avLst>
              <a:gd name="adj" fmla="val 25000"/>
            </a:avLst>
          </a:prstGeom>
          <a:solidFill>
            <a:srgbClr val="17fb3d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№</a:t>
            </a: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14" descr=""/>
          <p:cNvPicPr/>
          <p:nvPr/>
        </p:nvPicPr>
        <p:blipFill>
          <a:blip r:embed="rId3"/>
          <a:stretch/>
        </p:blipFill>
        <p:spPr>
          <a:xfrm>
            <a:off x="360" y="1714320"/>
            <a:ext cx="6149160" cy="5142240"/>
          </a:xfrm>
          <a:prstGeom prst="rect">
            <a:avLst/>
          </a:prstGeo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</p:spTree>
  </p:cSld>
  <p:transition spd="slow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3320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9" name="CustomShape 3"/>
          <p:cNvSpPr/>
          <p:nvPr/>
        </p:nvSpPr>
        <p:spPr>
          <a:xfrm>
            <a:off x="0" y="0"/>
            <a:ext cx="3213360" cy="136764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Улыбаюсь: вот шутник- 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Узким – узким  стал язык.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Меж зубами, как сучок,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Вылез длинный язычок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2920" y="142920"/>
            <a:ext cx="3356280" cy="7596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«ПАРУС»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2920" y="785880"/>
            <a:ext cx="8999640" cy="7128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</a:t>
            </a: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Улыбнуться, широко открыть рот, кончик языка поднять и поставить за верхними зубами, крепко прижать Удерживать язык в таком положении на счёт до пяти.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4286160" y="5643720"/>
            <a:ext cx="4856400" cy="99864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Лодочка под парусом по реке плывёт,                                                                           на прогулку лодочка малышей везёт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3000240" y="3500280"/>
            <a:ext cx="1150920" cy="430200"/>
          </a:xfrm>
          <a:prstGeom prst="rightArrow">
            <a:avLst>
              <a:gd name="adj1" fmla="val 50000"/>
              <a:gd name="adj2" fmla="val 50009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Picture 7" descr=""/>
          <p:cNvPicPr/>
          <p:nvPr/>
        </p:nvPicPr>
        <p:blipFill>
          <a:blip r:embed="rId1"/>
          <a:srcRect l="0" t="0" r="0" b="11755"/>
          <a:stretch/>
        </p:blipFill>
        <p:spPr>
          <a:xfrm>
            <a:off x="1000080" y="1571760"/>
            <a:ext cx="6603480" cy="3925800"/>
          </a:xfrm>
          <a:prstGeom prst="rect">
            <a:avLst/>
          </a:prstGeom>
          <a:ln w="8892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" name="Picture 2" descr=""/>
          <p:cNvPicPr/>
          <p:nvPr/>
        </p:nvPicPr>
        <p:blipFill>
          <a:blip r:embed="rId2"/>
          <a:stretch/>
        </p:blipFill>
        <p:spPr>
          <a:xfrm>
            <a:off x="4572000" y="1643040"/>
            <a:ext cx="2951280" cy="3589560"/>
          </a:xfrm>
          <a:prstGeom prst="rect">
            <a:avLst/>
          </a:prstGeom>
          <a:ln w="9360">
            <a:noFill/>
          </a:ln>
        </p:spPr>
      </p:pic>
    </p:spTree>
  </p:cSld>
  <p:transition spd="slow">
    <p:wipe dir="r"/>
  </p:transition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571680" y="214200"/>
            <a:ext cx="3213360" cy="7596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ЛОШАДКА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6" descr=""/>
          <p:cNvPicPr/>
          <p:nvPr/>
        </p:nvPicPr>
        <p:blipFill>
          <a:blip r:embed="rId1"/>
          <a:stretch/>
        </p:blipFill>
        <p:spPr>
          <a:xfrm>
            <a:off x="4786200" y="1643040"/>
            <a:ext cx="4356360" cy="3713400"/>
          </a:xfrm>
          <a:prstGeom prst="rect">
            <a:avLst/>
          </a:prstGeom>
          <a:ln w="76320">
            <a:solidFill>
              <a:schemeClr val="bg1"/>
            </a:solidFill>
            <a:miter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208" name="CustomShape 2"/>
          <p:cNvSpPr/>
          <p:nvPr/>
        </p:nvSpPr>
        <p:spPr>
          <a:xfrm>
            <a:off x="214200" y="928800"/>
            <a:ext cx="8642520" cy="97344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Улыбнуться, открыть рот, поднять язык вверх, присосать к верхнему нёбу кончик языка. Щёлкать языком.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Рисунок 35" descr=""/>
          <p:cNvPicPr/>
          <p:nvPr/>
        </p:nvPicPr>
        <p:blipFill>
          <a:blip r:embed="rId2">
            <a:lum contrast="40000"/>
          </a:blip>
          <a:stretch/>
        </p:blipFill>
        <p:spPr>
          <a:xfrm>
            <a:off x="7858080" y="5072040"/>
            <a:ext cx="1284480" cy="178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0" name="CustomShape 3"/>
          <p:cNvSpPr/>
          <p:nvPr/>
        </p:nvSpPr>
        <p:spPr>
          <a:xfrm>
            <a:off x="0" y="5429160"/>
            <a:ext cx="4570560" cy="18882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 - весёлая лошадка,                                          тёмная, как шоколадка.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Язычком пощёлкай громко –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Стук копыт услышишь звонкий.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49" descr=""/>
          <p:cNvPicPr/>
          <p:nvPr/>
        </p:nvPicPr>
        <p:blipFill>
          <a:blip r:embed="rId3"/>
          <a:stretch/>
        </p:blipFill>
        <p:spPr>
          <a:xfrm>
            <a:off x="142920" y="1857240"/>
            <a:ext cx="4345560" cy="34992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transition spd="slow">
    <p:wipe dir="r"/>
  </p:transition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Рисунок 45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6786720" y="1857240"/>
            <a:ext cx="1784520" cy="27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3" name="CustomShape 1"/>
          <p:cNvSpPr/>
          <p:nvPr/>
        </p:nvSpPr>
        <p:spPr>
          <a:xfrm>
            <a:off x="481320" y="214200"/>
            <a:ext cx="1391760" cy="51588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ГРИБОК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85840" y="714240"/>
            <a:ext cx="8642520" cy="118656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Открыть рот. Присосать язык к небу. Язык похож на гриб-волнушку: подъязычная уздечка – ножка, спинка языка – шляпка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6429240" y="4572000"/>
            <a:ext cx="2713320" cy="200880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лесной опушке,                                               Где жила кукушка,                                        Вырос гриб- волнушка                                              - Шляпка на макушке.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49" descr=""/>
          <p:cNvPicPr/>
          <p:nvPr/>
        </p:nvPicPr>
        <p:blipFill>
          <a:blip r:embed="rId2"/>
          <a:stretch/>
        </p:blipFill>
        <p:spPr>
          <a:xfrm>
            <a:off x="428760" y="2500200"/>
            <a:ext cx="5613480" cy="3713400"/>
          </a:xfrm>
          <a:prstGeom prst="rect">
            <a:avLst/>
          </a:prstGeom>
          <a:ln w="76320">
            <a:solidFill>
              <a:schemeClr val="bg1">
                <a:lumMod val="95000"/>
              </a:schemeClr>
            </a:solidFill>
            <a:miter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  <p:transition spd="slow">
    <p:wipe dir="r"/>
  </p:transition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38" descr=""/>
          <p:cNvPicPr/>
          <p:nvPr/>
        </p:nvPicPr>
        <p:blipFill>
          <a:blip r:embed="rId1"/>
          <a:srcRect l="0" t="0" r="0" b="13624"/>
          <a:stretch/>
        </p:blipFill>
        <p:spPr>
          <a:xfrm>
            <a:off x="6357960" y="1785960"/>
            <a:ext cx="2427480" cy="273528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671400" y="214200"/>
            <a:ext cx="1479960" cy="3942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ГАРМОШКА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0" y="577440"/>
            <a:ext cx="8856720" cy="118692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Рот широко открыть. Все зубы видны. Присосать язык к небу («грибок»). Смыкать и размыкать зубы, не отрывая языка от неба. Губы в улыбке.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6286680" y="4434840"/>
            <a:ext cx="2641680" cy="118692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 гармошке я играю,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Рот пошире открываю.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 небу язычок прижму,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Ниже челюсть отведу.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48" descr=""/>
          <p:cNvPicPr/>
          <p:nvPr/>
        </p:nvPicPr>
        <p:blipFill>
          <a:blip r:embed="rId2"/>
          <a:stretch/>
        </p:blipFill>
        <p:spPr>
          <a:xfrm>
            <a:off x="285840" y="2214720"/>
            <a:ext cx="5284800" cy="3784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222" name="CustomShape 4"/>
          <p:cNvSpPr/>
          <p:nvPr/>
        </p:nvSpPr>
        <p:spPr>
          <a:xfrm>
            <a:off x="5357880" y="5500800"/>
            <a:ext cx="3356280" cy="173448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 нёбу язычок прижми,                                        Челюсть ниже опусти.                                                          Рот открой, потом прикрой,                                   Гармонист ты неплохой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36" descr=""/>
          <p:cNvPicPr/>
          <p:nvPr/>
        </p:nvPicPr>
        <p:blipFill>
          <a:blip r:embed="rId1"/>
          <a:stretch/>
        </p:blipFill>
        <p:spPr>
          <a:xfrm>
            <a:off x="285840" y="4786200"/>
            <a:ext cx="1170000" cy="1778040"/>
          </a:xfrm>
          <a:prstGeom prst="rect">
            <a:avLst/>
          </a:prstGeom>
          <a:ln w="9360"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-1928880" y="0"/>
            <a:ext cx="26352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1714680" y="5500800"/>
            <a:ext cx="7428240" cy="91224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Улыбнуться, открыть рот и постучать кончиком языка за верхними зубами: </a:t>
            </a:r>
            <a:r>
              <a:rPr b="1" i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д-д-д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или </a:t>
            </a:r>
            <a:r>
              <a:rPr b="1" i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дын-дын-дын</a:t>
            </a: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Сначала произносить медленно. Постепенно убыстрять темп. Выполнить 3-5 раз. Рот широко открыть.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Picture 42" descr=""/>
          <p:cNvPicPr/>
          <p:nvPr/>
        </p:nvPicPr>
        <p:blipFill>
          <a:blip r:embed="rId2"/>
          <a:stretch/>
        </p:blipFill>
        <p:spPr>
          <a:xfrm>
            <a:off x="3571920" y="571320"/>
            <a:ext cx="5392440" cy="46306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227" name="CustomShape 3"/>
          <p:cNvSpPr/>
          <p:nvPr/>
        </p:nvSpPr>
        <p:spPr>
          <a:xfrm>
            <a:off x="0" y="285840"/>
            <a:ext cx="3998880" cy="615384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Упражнение «Барабанщик» </a:t>
            </a: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Барабанщик очень занят, Д-д, д-д-д, Барабанщик барабанит: Д-д, д-д-д, Бей, руками помогай: Д-д, д-д-д,                                   Ритм ногами отбивай: Д-д, д-д-д. Учись играть на барабане:                                  Д-д-д, д-д-д,                                                                              Твой язык послушным станет:                                  Д-д-д, д-д-д,                                                                Язык, кверху поднимайся:                                               Д-д-д, д-д-д,                                                                          Смотри – с ритма не сбивайся:                                  Д-д-д, д-д-д.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6344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9" name="CustomShape 1"/>
          <p:cNvSpPr/>
          <p:nvPr/>
        </p:nvSpPr>
        <p:spPr>
          <a:xfrm>
            <a:off x="357120" y="331200"/>
            <a:ext cx="8428320" cy="173268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Массаж языка, губ 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(пошлёпать губами  кончик широкого язычка –пя-пя-пя (мышка), пошлёпать серединку языка бя-бя-бя (слон); покусаем язычок зубками – та-та-та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)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  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«Губы с языком играют в прятки».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          - Спряталась верхняя губка. Закроем верхнюю губку широким язычком. Теперь нижняя губка спряталась.               </a:t>
            </a:r>
            <a:r>
              <a:rPr b="0" lang="ru-RU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                                                                                                                                                                         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28760" y="1725480"/>
            <a:ext cx="8499600" cy="209952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переключаемости органов артикуляционного аппарата</a:t>
            </a:r>
            <a:r>
              <a:rPr b="0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 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Сочетание речи с движением</a:t>
            </a:r>
            <a:br/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1.«Играем с мячом».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Повтори за мной </a:t>
            </a: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та-та-та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-так</a:t>
            </a: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, ты-ты-ты-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тык</a:t>
            </a: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, то-то-то-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ток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 Последний слог нам нужно сказать громко.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2. «Играем в теннис».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Повтори за мной </a:t>
            </a: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та-ту, та-ту, то-ты, то-ты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                                                      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При этом рукой нам нужно ритмично двигать вперед-назад.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Picture 14" descr=""/>
          <p:cNvPicPr/>
          <p:nvPr/>
        </p:nvPicPr>
        <p:blipFill>
          <a:blip r:embed="rId2"/>
          <a:stretch/>
        </p:blipFill>
        <p:spPr>
          <a:xfrm>
            <a:off x="6715080" y="4775040"/>
            <a:ext cx="2218680" cy="2081520"/>
          </a:xfrm>
          <a:prstGeom prst="rect">
            <a:avLst/>
          </a:prstGeom>
          <a:ln w="381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2" name="CustomShape 3"/>
          <p:cNvSpPr/>
          <p:nvPr/>
        </p:nvSpPr>
        <p:spPr>
          <a:xfrm>
            <a:off x="428760" y="4000680"/>
            <a:ext cx="8428320" cy="276552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чувства ритма.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А теперь тебе нужно отстучать ритм слова. Посмотри, как сделаю я. 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Молоко.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Логопед стучит 2 раза тихо, один раз громко, произнося при этом слоги.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А теперь ты. Слово 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машина.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Ребенок выполняет задание.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Аналогично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: окошко, лисица, волчонок, человек</a:t>
            </a:r>
            <a:r>
              <a:rPr b="0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Громкостью выделяются различные слоги.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Задание: </a:t>
            </a:r>
            <a:r>
              <a:rPr b="0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положи столько камушков, сколько частей в слове…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Молоко, машина, окошко, лисица, волчонок, человек</a:t>
            </a:r>
            <a:r>
              <a:rPr b="0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6344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6" name="CustomShape 3"/>
          <p:cNvSpPr/>
          <p:nvPr/>
        </p:nvSpPr>
        <p:spPr>
          <a:xfrm>
            <a:off x="285840" y="91080"/>
            <a:ext cx="8856720" cy="630828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1.Постановка проторного звука [р]. Подготовительный этап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Теперь ещё раз сделаем «Лопаточку» и поднимем язычок на верхнюю губку.(Ребенок выполняет  упражнение).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Теперь отправим язычок за верхние зубки. Вот так. Язычок должен остаться таким же широким, какой он лежал у нас на губке. (Логопед показывает выполнение упражнения. Ребенок выполняет).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Отодвинь язычок к бугоркам. Улыбнись, чтобы твои зубки были видны. Держи язык широким наверху. Скажи 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з-з-з-з.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Чувствуешь ветерок?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Подуй так ещё раз. Посмотри теперь, как я подую.  (Логопед показывает выполнение. Слышится звук, похожий на 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зж).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Ребенок произносит с указанной выше артикуляцией звук 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з</a:t>
            </a: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, что напоминает звук 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</a:t>
            </a: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, но без вибрации кончика языка. Если вместо 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</a:t>
            </a: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 будет слышаться звук 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ж</a:t>
            </a: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, надо попросить ребенка подвинуть язык ближе к зубами.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Упражнения повторяются несколько раз, 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пока данная артикуляция не будет выполняться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b="1" i="1" lang="ru-RU" sz="1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достаточно быстро и свободно.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14" descr=""/>
          <p:cNvPicPr/>
          <p:nvPr/>
        </p:nvPicPr>
        <p:blipFill>
          <a:blip r:embed="rId2"/>
          <a:stretch/>
        </p:blipFill>
        <p:spPr>
          <a:xfrm>
            <a:off x="6566760" y="4842000"/>
            <a:ext cx="2147400" cy="2014560"/>
          </a:xfrm>
          <a:prstGeom prst="rect">
            <a:avLst/>
          </a:prstGeom>
          <a:ln w="381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</p:spTree>
  </p:cSld>
  <p:transition spd="slow">
    <p:wipe dir="r"/>
  </p:transition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"/>
          <p:cNvSpPr/>
          <p:nvPr/>
        </p:nvSpPr>
        <p:spPr>
          <a:xfrm>
            <a:off x="609480" y="4800600"/>
            <a:ext cx="586584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"/>
          <p:cNvSpPr/>
          <p:nvPr/>
        </p:nvSpPr>
        <p:spPr>
          <a:xfrm>
            <a:off x="-1382040" y="489600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Picture 4" descr=""/>
          <p:cNvPicPr/>
          <p:nvPr/>
        </p:nvPicPr>
        <p:blipFill>
          <a:blip r:embed="rId1"/>
          <a:stretch/>
        </p:blipFill>
        <p:spPr>
          <a:xfrm rot="20708400">
            <a:off x="1312200" y="1443240"/>
            <a:ext cx="6775920" cy="43790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42" name="CustomShape 4"/>
          <p:cNvSpPr/>
          <p:nvPr/>
        </p:nvSpPr>
        <p:spPr>
          <a:xfrm>
            <a:off x="-216000" y="93600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лоза? Это роза? </a:t>
            </a:r>
            <a:br/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уоза? Это воза? 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йоза? Это роза?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357120" y="6172200"/>
            <a:ext cx="8356680" cy="6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Посмотри на картинку и внимательно послушай, как я произношу название этой картинки. Если картинка названа правильно, нажми зеленую кнопку. Если она названа неправильно, нажми красную кнопку</a:t>
            </a: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>
          <a:xfrm>
            <a:off x="3122280" y="214200"/>
            <a:ext cx="4550760" cy="51588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Игра: «Сигнальщик»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7"/>
          <p:cNvSpPr/>
          <p:nvPr/>
        </p:nvSpPr>
        <p:spPr>
          <a:xfrm>
            <a:off x="2786040" y="714240"/>
            <a:ext cx="5927760" cy="36360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фонематического восприятия.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8"/>
          <p:cNvSpPr/>
          <p:nvPr/>
        </p:nvSpPr>
        <p:spPr>
          <a:xfrm>
            <a:off x="5171400" y="4104000"/>
            <a:ext cx="4244040" cy="14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wipe dir="r"/>
  </p:transition>
  <p:timing>
    <p:tnLst>
      <p:par>
        <p:cTn id="52" dur="indefinite" restart="never" nodeType="tmRoot">
          <p:childTnLst>
            <p:seq>
              <p:cTn id="53" nodeType="mainSeq">
                <p:childTnLst>
                  <p:par>
                    <p:cTn id="54" fill="freeze">
                      <p:stCondLst>
                        <p:cond delay="0"/>
                      </p:stCondLst>
                      <p:childTnLst>
                        <p:par>
                          <p:cTn id="55" fill="freeze">
                            <p:stCondLst>
                              <p:cond delay="0"/>
                            </p:stCondLst>
                            <p:childTnLst>
                              <p:par>
                                <p:cTn id="5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0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freeze">
                            <p:stCondLst>
                              <p:cond delay="2000"/>
                            </p:stCondLst>
                            <p:childTnLst>
                              <p:par>
                                <p:cTn id="6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freeze">
                      <p:stCondLst>
                        <p:cond delay="indefinite"/>
                      </p:stCondLst>
                      <p:childTnLst>
                        <p:par>
                          <p:cTn id="76" fill="freeze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8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"/>
          <p:cNvSpPr/>
          <p:nvPr/>
        </p:nvSpPr>
        <p:spPr>
          <a:xfrm>
            <a:off x="609480" y="4800600"/>
            <a:ext cx="586584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Picture 8" descr=""/>
          <p:cNvPicPr/>
          <p:nvPr/>
        </p:nvPicPr>
        <p:blipFill>
          <a:blip r:embed="rId1"/>
          <a:stretch/>
        </p:blipFill>
        <p:spPr>
          <a:xfrm rot="21520800">
            <a:off x="1059840" y="1718280"/>
            <a:ext cx="5446440" cy="33980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50" name="CustomShape 3"/>
          <p:cNvSpPr/>
          <p:nvPr/>
        </p:nvSpPr>
        <p:spPr>
          <a:xfrm>
            <a:off x="-1382040" y="489600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4"/>
          <p:cNvSpPr/>
          <p:nvPr/>
        </p:nvSpPr>
        <p:spPr>
          <a:xfrm>
            <a:off x="850680" y="87444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5"/>
          <p:cNvSpPr/>
          <p:nvPr/>
        </p:nvSpPr>
        <p:spPr>
          <a:xfrm>
            <a:off x="357120" y="6172200"/>
            <a:ext cx="8356680" cy="6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Посмотри на картинку и внимательно послушай, как я произношу название этой картинки. Если картинка названа правильно, нажми зеленую кнопку. Если она названа неправильно, нажми красную кнопку</a:t>
            </a: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3122280" y="214200"/>
            <a:ext cx="4550760" cy="51588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Игра: «Сигнальщик»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2786040" y="714240"/>
            <a:ext cx="5927760" cy="36360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фонематического восприятия.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5171400" y="4104000"/>
            <a:ext cx="4244040" cy="14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лак? Это рак? </a:t>
            </a:r>
            <a:br/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вак? Это як? 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аак? Это рак?</a:t>
            </a:r>
            <a:endParaRPr b="0" lang="ru-RU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83" dur="indefinite" restart="never" nodeType="tmRoot">
          <p:childTnLst>
            <p:seq>
              <p:cTn id="84" nodeType="mainSeq">
                <p:childTnLst>
                  <p:par>
                    <p:cTn id="85" fill="freeze">
                      <p:stCondLst>
                        <p:cond delay="0"/>
                      </p:stCondLst>
                      <p:childTnLst>
                        <p:par>
                          <p:cTn id="86" fill="freeze">
                            <p:stCondLst>
                              <p:cond delay="0"/>
                            </p:stCondLst>
                            <p:childTnLst>
                              <p:par>
                                <p:cTn id="8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91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freeze">
                            <p:stCondLst>
                              <p:cond delay="2000"/>
                            </p:stCondLst>
                            <p:childTnLst>
                              <p:par>
                                <p:cTn id="9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freeze">
                      <p:stCondLst>
                        <p:cond delay="indefinite"/>
                      </p:stCondLst>
                      <p:childTnLst>
                        <p:par>
                          <p:cTn id="101" fill="freeze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0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0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1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0" name="Picture 14" descr=""/>
          <p:cNvPicPr/>
          <p:nvPr/>
        </p:nvPicPr>
        <p:blipFill>
          <a:blip r:embed="rId2"/>
          <a:stretch/>
        </p:blipFill>
        <p:spPr>
          <a:xfrm>
            <a:off x="360" y="428760"/>
            <a:ext cx="7397280" cy="6185520"/>
          </a:xfrm>
          <a:prstGeom prst="rect">
            <a:avLst/>
          </a:prstGeo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1" name="CustomShape 3"/>
          <p:cNvSpPr/>
          <p:nvPr/>
        </p:nvSpPr>
        <p:spPr>
          <a:xfrm rot="805800">
            <a:off x="4188960" y="34920"/>
            <a:ext cx="4948560" cy="2871000"/>
          </a:xfrm>
          <a:prstGeom prst="cloudCallout">
            <a:avLst>
              <a:gd name="adj1" fmla="val -30812"/>
              <a:gd name="adj2" fmla="val 96393"/>
            </a:avLst>
          </a:prstGeom>
          <a:solidFill>
            <a:schemeClr val="bg1"/>
          </a:solid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 rot="766200">
            <a:off x="4382640" y="262800"/>
            <a:ext cx="4570560" cy="222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   </a:t>
            </a:r>
            <a:r>
              <a:rPr b="0" lang="ru-RU" sz="1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Сегодня к нам на занятие пришёл гном.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b="0" lang="ru-RU" sz="1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Его зовут Рома. Рома очень огорчён, он не может правильно сказать своё имя, потому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что не умеет выговаривать звук Р. Когда его спрашивают, как его зовут, он отвечает: «ОООма». Он просит нас, научить его правильно произносить звук Р. Ты тоже учишься правильно произносить звук [р]. Значит, вы сможете друг другу помочь!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 rot="724200">
            <a:off x="4676760" y="1978560"/>
            <a:ext cx="3961440" cy="30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wipe dir="r"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7" name="Picture 2" descr=""/>
          <p:cNvPicPr/>
          <p:nvPr/>
        </p:nvPicPr>
        <p:blipFill>
          <a:blip r:embed="rId1"/>
          <a:srcRect l="25910" t="0" r="22315" b="0"/>
          <a:stretch/>
        </p:blipFill>
        <p:spPr>
          <a:xfrm rot="1698600">
            <a:off x="2336760" y="-41760"/>
            <a:ext cx="3178080" cy="6138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58" name="CustomShape 2"/>
          <p:cNvSpPr/>
          <p:nvPr/>
        </p:nvSpPr>
        <p:spPr>
          <a:xfrm>
            <a:off x="609480" y="4800600"/>
            <a:ext cx="586584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лакета? Это ракета? </a:t>
            </a:r>
            <a:br/>
            <a:r>
              <a:rPr b="0" lang="ru-RU" sz="3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якета? Это вакета? </a:t>
            </a:r>
            <a:br/>
            <a:r>
              <a:rPr b="0" lang="ru-RU" sz="32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акета? Это ракета?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-1382040" y="489600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4"/>
          <p:cNvSpPr/>
          <p:nvPr/>
        </p:nvSpPr>
        <p:spPr>
          <a:xfrm>
            <a:off x="669960" y="874440"/>
            <a:ext cx="54849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5"/>
          <p:cNvSpPr/>
          <p:nvPr/>
        </p:nvSpPr>
        <p:spPr>
          <a:xfrm>
            <a:off x="357120" y="6172200"/>
            <a:ext cx="8356680" cy="6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Посмотри на картинку и внимательно послушай, как я произношу название этой картинки. Если картинка названа правильно, нажми зеленую кнопку. Если она названа неправильно, нажми красную кнопку</a:t>
            </a:r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3122280" y="214200"/>
            <a:ext cx="4550760" cy="51588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Игра: «Сигнальщик»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7"/>
          <p:cNvSpPr/>
          <p:nvPr/>
        </p:nvSpPr>
        <p:spPr>
          <a:xfrm>
            <a:off x="2786040" y="714240"/>
            <a:ext cx="5927760" cy="36360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фонематического восприятия.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5171400" y="4104000"/>
            <a:ext cx="4244040" cy="14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wipe dir="r"/>
  </p:transition>
  <p:timing>
    <p:tnLst>
      <p:par>
        <p:cTn id="114" dur="indefinite" restart="never" nodeType="tmRoot">
          <p:childTnLst>
            <p:seq>
              <p:cTn id="115" nodeType="mainSeq">
                <p:childTnLst>
                  <p:par>
                    <p:cTn id="116" fill="freeze">
                      <p:stCondLst>
                        <p:cond delay="0"/>
                      </p:stCondLst>
                      <p:childTnLst>
                        <p:par>
                          <p:cTn id="117" fill="freeze">
                            <p:stCondLst>
                              <p:cond delay="0"/>
                            </p:stCondLst>
                            <p:childTnLst>
                              <p:par>
                                <p:cTn id="11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freeze">
                      <p:stCondLst>
                        <p:cond delay="indefinite"/>
                      </p:stCondLst>
                      <p:childTnLst>
                        <p:par>
                          <p:cTn id="125" fill="freeze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2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30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36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42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7" name="CustomShape 2"/>
          <p:cNvSpPr/>
          <p:nvPr/>
        </p:nvSpPr>
        <p:spPr>
          <a:xfrm>
            <a:off x="428760" y="17640"/>
            <a:ext cx="8428320" cy="60048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r>
              <a:rPr b="1" i="1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Развитие фонематического восприятия.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Игра «Поймай звук».</a:t>
            </a:r>
            <a:r>
              <a:rPr b="0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Сейчас мы с тобой поиграем. Я буду произносить много разных звуков, а ты хлопни в ладоши если услышишь среди них звук [р].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[с], [з], [р], [м], [ф], [в], [р].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Аналогично – из слогов.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Са, ра, вы, ры, мо, ро, фы, ры, ку, ру, пу.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Определение наличия звука [р] в словах.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А теперь послушай и скажи, есть ли звук [р] в слове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сом? 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/Этого звука в слове нет/.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Аналогично –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каша, капуста, рак, рука. </a:t>
            </a:r>
            <a:r>
              <a:rPr b="0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/Если звук есть –хлопни. В слове есть этот звук./.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- Сейчас внимательно меня послушай. Есть ли звук [р] в слове </a:t>
            </a:r>
            <a:r>
              <a:rPr b="1" i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груша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?                                                                                                                            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Аналогично: </a:t>
            </a: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машина, стол, компьютер,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гранат, телефон, рыба.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Picture 14" descr=""/>
          <p:cNvPicPr/>
          <p:nvPr/>
        </p:nvPicPr>
        <p:blipFill>
          <a:blip r:embed="rId2"/>
          <a:stretch/>
        </p:blipFill>
        <p:spPr>
          <a:xfrm>
            <a:off x="6566760" y="4842000"/>
            <a:ext cx="2147400" cy="2014560"/>
          </a:xfrm>
          <a:prstGeom prst="rect">
            <a:avLst/>
          </a:prstGeom>
          <a:ln w="381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</p:spTree>
  </p:cSld>
  <p:transition spd="slow">
    <p:wipe dir="r"/>
  </p:transition>
  <p:timing>
    <p:tnLst>
      <p:par>
        <p:cTn id="144" dur="indefinite" restart="never" nodeType="tmRoot">
          <p:childTnLst>
            <p:seq>
              <p:cTn id="1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6" descr=""/>
          <p:cNvPicPr/>
          <p:nvPr/>
        </p:nvPicPr>
        <p:blipFill>
          <a:blip r:embed="rId1"/>
          <a:stretch/>
        </p:blipFill>
        <p:spPr>
          <a:xfrm>
            <a:off x="0" y="-63720"/>
            <a:ext cx="9142560" cy="69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0" name="Picture 14" descr=""/>
          <p:cNvPicPr/>
          <p:nvPr/>
        </p:nvPicPr>
        <p:blipFill>
          <a:blip r:embed="rId2"/>
          <a:stretch/>
        </p:blipFill>
        <p:spPr>
          <a:xfrm>
            <a:off x="2715120" y="1071720"/>
            <a:ext cx="6149160" cy="5142240"/>
          </a:xfrm>
          <a:prstGeom prst="rect">
            <a:avLst/>
          </a:prstGeo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71" name="CustomShape 1"/>
          <p:cNvSpPr/>
          <p:nvPr/>
        </p:nvSpPr>
        <p:spPr>
          <a:xfrm>
            <a:off x="500040" y="0"/>
            <a:ext cx="6541560" cy="118656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М</a:t>
            </a:r>
            <a:r>
              <a:rPr b="1" lang="ru-RU" sz="7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О</a:t>
            </a:r>
            <a:r>
              <a:rPr b="1" lang="ru-RU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Л</a:t>
            </a:r>
            <a:r>
              <a:rPr b="1" lang="ru-RU" sz="7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О</a:t>
            </a:r>
            <a:r>
              <a:rPr b="1" lang="ru-RU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Д</a:t>
            </a:r>
            <a:r>
              <a:rPr b="1" lang="ru-RU" sz="72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Е</a:t>
            </a:r>
            <a:r>
              <a:rPr b="1" lang="ru-RU" sz="7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Ц</a:t>
            </a:r>
            <a:endParaRPr b="0" lang="ru-RU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edge/>
  </p:transition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2" dur="3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 descr=""/>
          <p:cNvPicPr/>
          <p:nvPr/>
        </p:nvPicPr>
        <p:blipFill>
          <a:blip r:embed="rId1"/>
          <a:stretch/>
        </p:blipFill>
        <p:spPr>
          <a:xfrm>
            <a:off x="285840" y="2286000"/>
            <a:ext cx="1596960" cy="102168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3" name="Picture 4" descr=""/>
          <p:cNvPicPr/>
          <p:nvPr/>
        </p:nvPicPr>
        <p:blipFill>
          <a:blip r:embed="rId2"/>
          <a:stretch/>
        </p:blipFill>
        <p:spPr>
          <a:xfrm>
            <a:off x="2428920" y="2143080"/>
            <a:ext cx="1119600" cy="129312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4" name="Picture 3" descr=""/>
          <p:cNvPicPr/>
          <p:nvPr/>
        </p:nvPicPr>
        <p:blipFill>
          <a:blip r:embed="rId3"/>
          <a:stretch/>
        </p:blipFill>
        <p:spPr>
          <a:xfrm>
            <a:off x="4143240" y="2214720"/>
            <a:ext cx="1568520" cy="101304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5" name="Picture 5" descr=""/>
          <p:cNvPicPr/>
          <p:nvPr/>
        </p:nvPicPr>
        <p:blipFill>
          <a:blip r:embed="rId4"/>
          <a:stretch/>
        </p:blipFill>
        <p:spPr>
          <a:xfrm>
            <a:off x="6500880" y="2286000"/>
            <a:ext cx="1774800" cy="99684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6" name="Picture 2" descr=""/>
          <p:cNvPicPr/>
          <p:nvPr/>
        </p:nvPicPr>
        <p:blipFill>
          <a:blip r:embed="rId5"/>
          <a:stretch/>
        </p:blipFill>
        <p:spPr>
          <a:xfrm>
            <a:off x="285840" y="3714840"/>
            <a:ext cx="1519200" cy="113904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7" name="Picture 4" descr=""/>
          <p:cNvPicPr/>
          <p:nvPr/>
        </p:nvPicPr>
        <p:blipFill>
          <a:blip r:embed="rId6"/>
          <a:stretch/>
        </p:blipFill>
        <p:spPr>
          <a:xfrm>
            <a:off x="2286000" y="3714840"/>
            <a:ext cx="1501920" cy="112104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8" name="Picture 3" descr=""/>
          <p:cNvPicPr/>
          <p:nvPr/>
        </p:nvPicPr>
        <p:blipFill>
          <a:blip r:embed="rId7"/>
          <a:stretch/>
        </p:blipFill>
        <p:spPr>
          <a:xfrm>
            <a:off x="4643280" y="3714840"/>
            <a:ext cx="1049760" cy="108864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9" name="Picture 5" descr=""/>
          <p:cNvPicPr/>
          <p:nvPr/>
        </p:nvPicPr>
        <p:blipFill>
          <a:blip r:embed="rId8"/>
          <a:stretch/>
        </p:blipFill>
        <p:spPr>
          <a:xfrm>
            <a:off x="6643800" y="3571920"/>
            <a:ext cx="1670760" cy="125820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0" name="Picture 2" descr=""/>
          <p:cNvPicPr/>
          <p:nvPr/>
        </p:nvPicPr>
        <p:blipFill>
          <a:blip r:embed="rId9"/>
          <a:stretch/>
        </p:blipFill>
        <p:spPr>
          <a:xfrm>
            <a:off x="214200" y="5214960"/>
            <a:ext cx="1750680" cy="1420560"/>
          </a:xfrm>
          <a:prstGeom prst="rect">
            <a:avLst/>
          </a:prstGeom>
          <a:ln w="936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1" name="Picture 4" descr=""/>
          <p:cNvPicPr/>
          <p:nvPr/>
        </p:nvPicPr>
        <p:blipFill>
          <a:blip r:embed="rId10"/>
          <a:stretch/>
        </p:blipFill>
        <p:spPr>
          <a:xfrm>
            <a:off x="2214720" y="5214960"/>
            <a:ext cx="2213280" cy="1434240"/>
          </a:xfrm>
          <a:prstGeom prst="rect">
            <a:avLst/>
          </a:prstGeom>
          <a:ln w="936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2" name="Picture 3" descr=""/>
          <p:cNvPicPr/>
          <p:nvPr/>
        </p:nvPicPr>
        <p:blipFill>
          <a:blip r:embed="rId11"/>
          <a:stretch/>
        </p:blipFill>
        <p:spPr>
          <a:xfrm>
            <a:off x="4714920" y="5072040"/>
            <a:ext cx="1891800" cy="1513080"/>
          </a:xfrm>
          <a:prstGeom prst="rect">
            <a:avLst/>
          </a:prstGeom>
          <a:ln w="936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3" name="Picture 5" descr=""/>
          <p:cNvPicPr/>
          <p:nvPr/>
        </p:nvPicPr>
        <p:blipFill>
          <a:blip r:embed="rId12"/>
          <a:stretch/>
        </p:blipFill>
        <p:spPr>
          <a:xfrm>
            <a:off x="6786720" y="5072040"/>
            <a:ext cx="1713240" cy="1484640"/>
          </a:xfrm>
          <a:prstGeom prst="rect">
            <a:avLst/>
          </a:prstGeom>
          <a:ln w="936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284" name="CustomShape 1"/>
          <p:cNvSpPr/>
          <p:nvPr/>
        </p:nvSpPr>
        <p:spPr>
          <a:xfrm>
            <a:off x="214200" y="142920"/>
            <a:ext cx="8642520" cy="228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Домашнее задание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1.Выполнить артикуляционные упражнения для звука Р.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Звуковая распевка А  У  И    И  У  А;   А  О  У  И ; упражнения «Улыбка», «Заборчик», «Дудочка», «Улыбка-Дудочка», «Лопаточка», «Иголочка», «Чашечка», «Парус», «Лошадка»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2. Повторить упражнения на дыхание. «Буря в стакане».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3. Игра «Четвёртый лишний». (Картинки называет взрослый, а ребёнок зачёркивает лишнюю картинку.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Зачеркнуть в каждом ряду одну  лишнюю картинку.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4. Пальчиковая игра «Пустыня»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4" descr=""/>
          <p:cNvPicPr/>
          <p:nvPr/>
        </p:nvPicPr>
        <p:blipFill>
          <a:blip r:embed="rId1"/>
          <a:stretch/>
        </p:blipFill>
        <p:spPr>
          <a:xfrm>
            <a:off x="1080" y="1080"/>
            <a:ext cx="914256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" name="Picture 14" descr=""/>
          <p:cNvPicPr/>
          <p:nvPr/>
        </p:nvPicPr>
        <p:blipFill>
          <a:blip r:embed="rId2"/>
          <a:stretch/>
        </p:blipFill>
        <p:spPr>
          <a:xfrm>
            <a:off x="360" y="2500200"/>
            <a:ext cx="5209560" cy="4356360"/>
          </a:xfrm>
          <a:prstGeom prst="rect">
            <a:avLst/>
          </a:prstGeo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7" name="CustomShape 1"/>
          <p:cNvSpPr/>
          <p:nvPr/>
        </p:nvSpPr>
        <p:spPr>
          <a:xfrm>
            <a:off x="0" y="214200"/>
            <a:ext cx="7571160" cy="63792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357120" y="1000080"/>
            <a:ext cx="764244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Times New Roman"/>
              </a:rPr>
              <a:t>Отыскать спрятанные в песке картинки с овощами, положить в корзину Гнома Ромы, только те овощи, в названиях которых есть звук Р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9" name="Рисунок 3" descr=""/>
          <p:cNvPicPr/>
          <p:nvPr/>
        </p:nvPicPr>
        <p:blipFill>
          <a:blip r:embed="rId3"/>
          <a:srcRect l="0" t="17825" r="-4768" b="25058"/>
          <a:stretch/>
        </p:blipFill>
        <p:spPr>
          <a:xfrm>
            <a:off x="3903840" y="2592000"/>
            <a:ext cx="4735440" cy="266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wipe dir="r"/>
  </p:transition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7" name="Table 3"/>
          <p:cNvGraphicFramePr/>
          <p:nvPr/>
        </p:nvGraphicFramePr>
        <p:xfrm>
          <a:off x="357120" y="1285920"/>
          <a:ext cx="3357000" cy="2746080"/>
        </p:xfrm>
        <a:graphic>
          <a:graphicData uri="http://schemas.openxmlformats.org/drawingml/2006/table">
            <a:tbl>
              <a:tblPr/>
              <a:tblGrid>
                <a:gridCol w="3357360"/>
              </a:tblGrid>
              <a:tr h="344880"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Жил-был гномик Старичок.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</a:tr>
              <a:tr h="344880"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Спать ложился на бочок…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</a:tr>
              <a:tr h="344880"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Он проснулся, потянулся,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</a:tr>
              <a:tr h="1711800"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Вправо-влево повернулся…</a:t>
                      </a: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                                    </a:t>
                      </a: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Мух вокруг всех разогнал,</a:t>
                      </a: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                                  </a:t>
                      </a:r>
                      <a:r>
                        <a:rPr b="0" lang="ru-RU" sz="2000" spc="-1" strike="noStrike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Их ужасно напугал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</a:tr>
            </a:tbl>
          </a:graphicData>
        </a:graphic>
      </p:graphicFrame>
      <p:sp>
        <p:nvSpPr>
          <p:cNvPr id="168" name="CustomShape 4"/>
          <p:cNvSpPr/>
          <p:nvPr/>
        </p:nvSpPr>
        <p:spPr>
          <a:xfrm>
            <a:off x="151920" y="642960"/>
            <a:ext cx="5252040" cy="576720"/>
          </a:xfrm>
          <a:prstGeom prst="rect">
            <a:avLst/>
          </a:prstGeom>
          <a:noFill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Массаж Су- Джок . </a:t>
            </a: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eorgia"/>
                <a:ea typeface="DejaVu Sans"/>
              </a:rPr>
              <a:t>«Гномик»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14" descr=""/>
          <p:cNvPicPr/>
          <p:nvPr/>
        </p:nvPicPr>
        <p:blipFill>
          <a:blip r:embed="rId2"/>
          <a:stretch/>
        </p:blipFill>
        <p:spPr>
          <a:xfrm>
            <a:off x="2286000" y="1000080"/>
            <a:ext cx="7003440" cy="5856480"/>
          </a:xfrm>
          <a:prstGeom prst="rect">
            <a:avLst/>
          </a:prstGeo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</p:spTree>
  </p:cSld>
  <p:transition spd="slow">
    <p:wipe dir="r"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3320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" name="Рисунок 5" descr=""/>
          <p:cNvPicPr/>
          <p:nvPr/>
        </p:nvPicPr>
        <p:blipFill>
          <a:blip r:embed="rId2"/>
          <a:stretch/>
        </p:blipFill>
        <p:spPr>
          <a:xfrm>
            <a:off x="7072200" y="0"/>
            <a:ext cx="2070360" cy="16012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wipe dir="r"/>
  </p:transition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0" y="-7920"/>
            <a:ext cx="9142560" cy="686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7" name="CustomShape 3"/>
          <p:cNvSpPr/>
          <p:nvPr/>
        </p:nvSpPr>
        <p:spPr>
          <a:xfrm>
            <a:off x="3286080" y="6000840"/>
            <a:ext cx="585648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Широка Нева-река, и улыбка широка.</a:t>
            </a:r>
            <a:br/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Зубки все мои видны-  от краёв и до десны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214200"/>
            <a:ext cx="3357720" cy="3942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ДУДОЧКА, ХОБОТОК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5" descr=""/>
          <p:cNvPicPr/>
          <p:nvPr/>
        </p:nvPicPr>
        <p:blipFill>
          <a:blip r:embed="rId1"/>
          <a:stretch/>
        </p:blipFill>
        <p:spPr>
          <a:xfrm rot="19645200">
            <a:off x="5787000" y="1609560"/>
            <a:ext cx="3732480" cy="32180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80" name="Рисунок 5" descr=""/>
          <p:cNvPicPr/>
          <p:nvPr/>
        </p:nvPicPr>
        <p:blipFill>
          <a:blip r:embed="rId2"/>
          <a:stretch/>
        </p:blipFill>
        <p:spPr>
          <a:xfrm>
            <a:off x="500040" y="1000080"/>
            <a:ext cx="5356440" cy="4570560"/>
          </a:xfrm>
          <a:prstGeom prst="rect">
            <a:avLst/>
          </a:prstGeom>
          <a:ln w="76320">
            <a:solidFill>
              <a:schemeClr val="bg1"/>
            </a:solidFill>
            <a:miter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181" name="CustomShape 2"/>
          <p:cNvSpPr/>
          <p:nvPr/>
        </p:nvSpPr>
        <p:spPr>
          <a:xfrm>
            <a:off x="5500800" y="5533920"/>
            <a:ext cx="3641760" cy="130896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 слегка прикрою рот,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Губы- «хоботом» вперёд.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Далеко я их тяну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Как при долгом звуке у-у-у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42920" y="142920"/>
            <a:ext cx="2355840" cy="3942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ЛЯГУШКА,УЛЫБКА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000840" y="0"/>
            <a:ext cx="2927520" cy="39420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ХОБОТОК,  ДУДОЧКА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Рисунок 2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6643800" y="5286240"/>
            <a:ext cx="2284560" cy="139572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5" name="Рисунок 9" descr=""/>
          <p:cNvPicPr/>
          <p:nvPr/>
        </p:nvPicPr>
        <p:blipFill>
          <a:blip r:embed="rId2"/>
          <a:stretch/>
        </p:blipFill>
        <p:spPr>
          <a:xfrm>
            <a:off x="4786200" y="1143000"/>
            <a:ext cx="4089600" cy="3713400"/>
          </a:xfrm>
          <a:prstGeom prst="rect">
            <a:avLst/>
          </a:prstGeom>
          <a:ln w="88920">
            <a:solidFill>
              <a:schemeClr val="bg1"/>
            </a:solidFill>
            <a:miter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  <p:sp>
        <p:nvSpPr>
          <p:cNvPr id="186" name="CustomShape 3"/>
          <p:cNvSpPr/>
          <p:nvPr/>
        </p:nvSpPr>
        <p:spPr>
          <a:xfrm>
            <a:off x="285840" y="5643720"/>
            <a:ext cx="3784680" cy="69912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Улыбается ребёнок,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Хобот вытянул слонёнок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45" descr=""/>
          <p:cNvPicPr/>
          <p:nvPr/>
        </p:nvPicPr>
        <p:blipFill>
          <a:blip r:embed="rId3"/>
          <a:stretch/>
        </p:blipFill>
        <p:spPr>
          <a:xfrm>
            <a:off x="214200" y="1143000"/>
            <a:ext cx="4284720" cy="3713400"/>
          </a:xfrm>
          <a:prstGeom prst="rect">
            <a:avLst/>
          </a:prstGeom>
          <a:ln w="88920">
            <a:solidFill>
              <a:schemeClr val="bg1"/>
            </a:solidFill>
            <a:miter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  <p:transition spd="slow">
    <p:wipe dir="r"/>
  </p:transition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"/>
          <p:cNvSpPr/>
          <p:nvPr/>
        </p:nvSpPr>
        <p:spPr>
          <a:xfrm>
            <a:off x="4643280" y="6000840"/>
            <a:ext cx="3356280" cy="63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Поперёк улыбки лёг –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Отдыхает язычок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" name="Picture 43" descr=""/>
          <p:cNvPicPr/>
          <p:nvPr/>
        </p:nvPicPr>
        <p:blipFill>
          <a:blip r:embed="rId2"/>
          <a:stretch/>
        </p:blipFill>
        <p:spPr>
          <a:xfrm>
            <a:off x="4500720" y="3071880"/>
            <a:ext cx="3784680" cy="29275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transition spd="slow">
    <p:wipe dir="r"/>
  </p:transition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0" y="-7920"/>
            <a:ext cx="9142560" cy="686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" name="CustomShape 2"/>
          <p:cNvSpPr/>
          <p:nvPr/>
        </p:nvSpPr>
        <p:spPr>
          <a:xfrm>
            <a:off x="0" y="0"/>
            <a:ext cx="3427560" cy="1491480"/>
          </a:xfrm>
          <a:prstGeom prst="rect">
            <a:avLst/>
          </a:prstGeom>
          <a:noFill/>
          <a:ln w="9360"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Улыбаюсь, рот открыт-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Там язык уже стоит,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 зубкам подняты края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Вот и «чашечка» моя.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52" descr=""/>
          <p:cNvPicPr/>
          <p:nvPr/>
        </p:nvPicPr>
        <p:blipFill>
          <a:blip r:embed="rId2"/>
          <a:stretch/>
        </p:blipFill>
        <p:spPr>
          <a:xfrm>
            <a:off x="4929120" y="2714760"/>
            <a:ext cx="3570480" cy="3356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transition spd="slow">
    <p:wipe dir="r"/>
  </p:transition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Application>LibreOffice/5.3.6.1$Linux_X86_64 LibreOffice_project/30$Build-1</Application>
  <Words>1451</Words>
  <Paragraphs>179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2011-05-25T06:28:32Z</dcterms:created>
  <dc:creator>owner</dc:creator>
  <dc:description/>
  <dc:language>ru-RU</dc:language>
  <cp:lastModifiedBy/>
  <dcterms:modified xsi:type="dcterms:W3CDTF">2020-12-07T10:12:50Z</dcterms:modified>
  <cp:revision>463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30</vt:i4>
  </property>
</Properties>
</file>