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8" r:id="rId12"/>
    <p:sldId id="276" r:id="rId13"/>
    <p:sldId id="277" r:id="rId14"/>
    <p:sldId id="266" r:id="rId15"/>
    <p:sldId id="267" r:id="rId16"/>
    <p:sldId id="268" r:id="rId17"/>
    <p:sldId id="269" r:id="rId18"/>
    <p:sldId id="270" r:id="rId19"/>
    <p:sldId id="272" r:id="rId20"/>
    <p:sldId id="273" r:id="rId21"/>
    <p:sldId id="27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596"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A302B5-301F-4F0C-89D0-0A72816849CA}" type="datetimeFigureOut">
              <a:rPr lang="ru-RU" smtClean="0"/>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24556-7644-4B3B-9DD5-BE77815FC439}" type="slidenum">
              <a:rPr lang="ru-RU" smtClean="0"/>
              <a:t>‹#›</a:t>
            </a:fld>
            <a:endParaRPr lang="ru-RU"/>
          </a:p>
        </p:txBody>
      </p:sp>
    </p:spTree>
    <p:extLst>
      <p:ext uri="{BB962C8B-B14F-4D97-AF65-F5344CB8AC3E}">
        <p14:creationId xmlns:p14="http://schemas.microsoft.com/office/powerpoint/2010/main" val="28585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A302B5-301F-4F0C-89D0-0A72816849CA}" type="datetimeFigureOut">
              <a:rPr lang="ru-RU" smtClean="0"/>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24556-7644-4B3B-9DD5-BE77815FC439}" type="slidenum">
              <a:rPr lang="ru-RU" smtClean="0"/>
              <a:t>‹#›</a:t>
            </a:fld>
            <a:endParaRPr lang="ru-RU"/>
          </a:p>
        </p:txBody>
      </p:sp>
    </p:spTree>
    <p:extLst>
      <p:ext uri="{BB962C8B-B14F-4D97-AF65-F5344CB8AC3E}">
        <p14:creationId xmlns:p14="http://schemas.microsoft.com/office/powerpoint/2010/main" val="93482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A302B5-301F-4F0C-89D0-0A72816849CA}" type="datetimeFigureOut">
              <a:rPr lang="ru-RU" smtClean="0"/>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24556-7644-4B3B-9DD5-BE77815FC439}" type="slidenum">
              <a:rPr lang="ru-RU" smtClean="0"/>
              <a:t>‹#›</a:t>
            </a:fld>
            <a:endParaRPr lang="ru-RU"/>
          </a:p>
        </p:txBody>
      </p:sp>
    </p:spTree>
    <p:extLst>
      <p:ext uri="{BB962C8B-B14F-4D97-AF65-F5344CB8AC3E}">
        <p14:creationId xmlns:p14="http://schemas.microsoft.com/office/powerpoint/2010/main" val="36954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A302B5-301F-4F0C-89D0-0A72816849CA}" type="datetimeFigureOut">
              <a:rPr lang="ru-RU" smtClean="0"/>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24556-7644-4B3B-9DD5-BE77815FC439}" type="slidenum">
              <a:rPr lang="ru-RU" smtClean="0"/>
              <a:t>‹#›</a:t>
            </a:fld>
            <a:endParaRPr lang="ru-RU"/>
          </a:p>
        </p:txBody>
      </p:sp>
    </p:spTree>
    <p:extLst>
      <p:ext uri="{BB962C8B-B14F-4D97-AF65-F5344CB8AC3E}">
        <p14:creationId xmlns:p14="http://schemas.microsoft.com/office/powerpoint/2010/main" val="1803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A302B5-301F-4F0C-89D0-0A72816849CA}" type="datetimeFigureOut">
              <a:rPr lang="ru-RU" smtClean="0"/>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24556-7644-4B3B-9DD5-BE77815FC439}" type="slidenum">
              <a:rPr lang="ru-RU" smtClean="0"/>
              <a:t>‹#›</a:t>
            </a:fld>
            <a:endParaRPr lang="ru-RU"/>
          </a:p>
        </p:txBody>
      </p:sp>
    </p:spTree>
    <p:extLst>
      <p:ext uri="{BB962C8B-B14F-4D97-AF65-F5344CB8AC3E}">
        <p14:creationId xmlns:p14="http://schemas.microsoft.com/office/powerpoint/2010/main" val="220899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A302B5-301F-4F0C-89D0-0A72816849CA}" type="datetimeFigureOut">
              <a:rPr lang="ru-RU" smtClean="0"/>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F24556-7644-4B3B-9DD5-BE77815FC439}" type="slidenum">
              <a:rPr lang="ru-RU" smtClean="0"/>
              <a:t>‹#›</a:t>
            </a:fld>
            <a:endParaRPr lang="ru-RU"/>
          </a:p>
        </p:txBody>
      </p:sp>
    </p:spTree>
    <p:extLst>
      <p:ext uri="{BB962C8B-B14F-4D97-AF65-F5344CB8AC3E}">
        <p14:creationId xmlns:p14="http://schemas.microsoft.com/office/powerpoint/2010/main" val="394912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A302B5-301F-4F0C-89D0-0A72816849CA}" type="datetimeFigureOut">
              <a:rPr lang="ru-RU" smtClean="0"/>
              <a:t>13.04.2019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F24556-7644-4B3B-9DD5-BE77815FC439}" type="slidenum">
              <a:rPr lang="ru-RU" smtClean="0"/>
              <a:t>‹#›</a:t>
            </a:fld>
            <a:endParaRPr lang="ru-RU"/>
          </a:p>
        </p:txBody>
      </p:sp>
    </p:spTree>
    <p:extLst>
      <p:ext uri="{BB962C8B-B14F-4D97-AF65-F5344CB8AC3E}">
        <p14:creationId xmlns:p14="http://schemas.microsoft.com/office/powerpoint/2010/main" val="160896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A302B5-301F-4F0C-89D0-0A72816849CA}" type="datetimeFigureOut">
              <a:rPr lang="ru-RU" smtClean="0"/>
              <a:t>13.04.2019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24556-7644-4B3B-9DD5-BE77815FC439}" type="slidenum">
              <a:rPr lang="ru-RU" smtClean="0"/>
              <a:t>‹#›</a:t>
            </a:fld>
            <a:endParaRPr lang="ru-RU"/>
          </a:p>
        </p:txBody>
      </p:sp>
    </p:spTree>
    <p:extLst>
      <p:ext uri="{BB962C8B-B14F-4D97-AF65-F5344CB8AC3E}">
        <p14:creationId xmlns:p14="http://schemas.microsoft.com/office/powerpoint/2010/main" val="423698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A302B5-301F-4F0C-89D0-0A72816849CA}" type="datetimeFigureOut">
              <a:rPr lang="ru-RU" smtClean="0"/>
              <a:t>13.04.2019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F24556-7644-4B3B-9DD5-BE77815FC439}" type="slidenum">
              <a:rPr lang="ru-RU" smtClean="0"/>
              <a:t>‹#›</a:t>
            </a:fld>
            <a:endParaRPr lang="ru-RU"/>
          </a:p>
        </p:txBody>
      </p:sp>
    </p:spTree>
    <p:extLst>
      <p:ext uri="{BB962C8B-B14F-4D97-AF65-F5344CB8AC3E}">
        <p14:creationId xmlns:p14="http://schemas.microsoft.com/office/powerpoint/2010/main" val="276170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A302B5-301F-4F0C-89D0-0A72816849CA}" type="datetimeFigureOut">
              <a:rPr lang="ru-RU" smtClean="0"/>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F24556-7644-4B3B-9DD5-BE77815FC439}" type="slidenum">
              <a:rPr lang="ru-RU" smtClean="0"/>
              <a:t>‹#›</a:t>
            </a:fld>
            <a:endParaRPr lang="ru-RU"/>
          </a:p>
        </p:txBody>
      </p:sp>
    </p:spTree>
    <p:extLst>
      <p:ext uri="{BB962C8B-B14F-4D97-AF65-F5344CB8AC3E}">
        <p14:creationId xmlns:p14="http://schemas.microsoft.com/office/powerpoint/2010/main" val="410794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A302B5-301F-4F0C-89D0-0A72816849CA}" type="datetimeFigureOut">
              <a:rPr lang="ru-RU" smtClean="0"/>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F24556-7644-4B3B-9DD5-BE77815FC439}" type="slidenum">
              <a:rPr lang="ru-RU" smtClean="0"/>
              <a:t>‹#›</a:t>
            </a:fld>
            <a:endParaRPr lang="ru-RU"/>
          </a:p>
        </p:txBody>
      </p:sp>
    </p:spTree>
    <p:extLst>
      <p:ext uri="{BB962C8B-B14F-4D97-AF65-F5344CB8AC3E}">
        <p14:creationId xmlns:p14="http://schemas.microsoft.com/office/powerpoint/2010/main" val="951061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302B5-301F-4F0C-89D0-0A72816849CA}" type="datetimeFigureOut">
              <a:rPr lang="ru-RU" smtClean="0"/>
              <a:t>13.04.2019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24556-7644-4B3B-9DD5-BE77815FC439}" type="slidenum">
              <a:rPr lang="ru-RU" smtClean="0"/>
              <a:t>‹#›</a:t>
            </a:fld>
            <a:endParaRPr lang="ru-RU"/>
          </a:p>
        </p:txBody>
      </p:sp>
    </p:spTree>
    <p:extLst>
      <p:ext uri="{BB962C8B-B14F-4D97-AF65-F5344CB8AC3E}">
        <p14:creationId xmlns:p14="http://schemas.microsoft.com/office/powerpoint/2010/main" val="1742108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extBox 4"/>
          <p:cNvSpPr txBox="1"/>
          <p:nvPr/>
        </p:nvSpPr>
        <p:spPr>
          <a:xfrm>
            <a:off x="467544" y="548680"/>
            <a:ext cx="4536504" cy="4924425"/>
          </a:xfrm>
          <a:prstGeom prst="rect">
            <a:avLst/>
          </a:prstGeom>
          <a:noFill/>
        </p:spPr>
        <p:txBody>
          <a:bodyPr wrap="square" rtlCol="0">
            <a:spAutoFit/>
          </a:bodyPr>
          <a:lstStyle/>
          <a:p>
            <a:r>
              <a:rPr lang="ru-RU" dirty="0" smtClean="0">
                <a:latin typeface="Times New Roman" pitchFamily="18" charset="0"/>
                <a:cs typeface="Times New Roman" pitchFamily="18" charset="0"/>
              </a:rPr>
              <a:t>МКДОУ «</a:t>
            </a:r>
            <a:r>
              <a:rPr lang="ru-RU" dirty="0" err="1" smtClean="0">
                <a:latin typeface="Times New Roman" pitchFamily="18" charset="0"/>
                <a:cs typeface="Times New Roman" pitchFamily="18" charset="0"/>
              </a:rPr>
              <a:t>Военногородской</a:t>
            </a:r>
            <a:r>
              <a:rPr lang="ru-RU" dirty="0" smtClean="0">
                <a:latin typeface="Times New Roman" pitchFamily="18" charset="0"/>
                <a:cs typeface="Times New Roman" pitchFamily="18" charset="0"/>
              </a:rPr>
              <a:t> детский сад»</a:t>
            </a:r>
          </a:p>
          <a:p>
            <a:endParaRPr lang="ru-RU" sz="4000" dirty="0">
              <a:latin typeface="Times New Roman" pitchFamily="18" charset="0"/>
              <a:cs typeface="Times New Roman" pitchFamily="18" charset="0"/>
            </a:endParaRPr>
          </a:p>
          <a:p>
            <a:r>
              <a:rPr lang="ru-RU" sz="4000" dirty="0" smtClean="0">
                <a:latin typeface="Times New Roman" pitchFamily="18" charset="0"/>
                <a:cs typeface="Times New Roman" pitchFamily="18" charset="0"/>
              </a:rPr>
              <a:t>Творческая работа</a:t>
            </a:r>
          </a:p>
          <a:p>
            <a:pPr algn="ctr"/>
            <a:r>
              <a:rPr lang="ru-RU" sz="2400" dirty="0" smtClean="0">
                <a:latin typeface="Times New Roman" pitchFamily="18" charset="0"/>
                <a:cs typeface="Times New Roman" pitchFamily="18" charset="0"/>
              </a:rPr>
              <a:t>Краткосрочный инновационный проект в ясельной группе «Медвежата» на тему: </a:t>
            </a:r>
          </a:p>
          <a:p>
            <a:pPr algn="ctr"/>
            <a:r>
              <a:rPr lang="ru-RU" sz="3600" b="1" dirty="0" smtClean="0">
                <a:latin typeface="Times New Roman" pitchFamily="18" charset="0"/>
                <a:cs typeface="Times New Roman" pitchFamily="18" charset="0"/>
              </a:rPr>
              <a:t>«Игрушки».</a:t>
            </a:r>
          </a:p>
          <a:p>
            <a:pPr algn="r"/>
            <a:endParaRPr lang="ru-RU" dirty="0" smtClean="0">
              <a:latin typeface="Times New Roman" pitchFamily="18" charset="0"/>
              <a:cs typeface="Times New Roman" pitchFamily="18" charset="0"/>
            </a:endParaRPr>
          </a:p>
          <a:p>
            <a:pPr algn="r"/>
            <a:endParaRPr lang="ru-RU" dirty="0">
              <a:latin typeface="Times New Roman" pitchFamily="18" charset="0"/>
              <a:cs typeface="Times New Roman" pitchFamily="18" charset="0"/>
            </a:endParaRPr>
          </a:p>
          <a:p>
            <a:pPr algn="r"/>
            <a:endParaRPr lang="ru-RU" dirty="0" smtClean="0">
              <a:latin typeface="Times New Roman" pitchFamily="18" charset="0"/>
              <a:cs typeface="Times New Roman" pitchFamily="18" charset="0"/>
            </a:endParaRPr>
          </a:p>
          <a:p>
            <a:pPr algn="r"/>
            <a:endParaRPr lang="ru-RU" dirty="0">
              <a:latin typeface="Times New Roman" pitchFamily="18" charset="0"/>
              <a:cs typeface="Times New Roman" pitchFamily="18" charset="0"/>
            </a:endParaRPr>
          </a:p>
          <a:p>
            <a:pPr algn="r"/>
            <a:r>
              <a:rPr lang="ru-RU" dirty="0" smtClean="0">
                <a:latin typeface="Times New Roman" pitchFamily="18" charset="0"/>
                <a:cs typeface="Times New Roman" pitchFamily="18" charset="0"/>
              </a:rPr>
              <a:t>Подготовила воспитатель</a:t>
            </a:r>
          </a:p>
          <a:p>
            <a:pPr algn="r"/>
            <a:r>
              <a:rPr lang="ru-RU" dirty="0" smtClean="0">
                <a:latin typeface="Times New Roman" pitchFamily="18" charset="0"/>
                <a:cs typeface="Times New Roman" pitchFamily="18" charset="0"/>
              </a:rPr>
              <a:t>Иванова И. 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469341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262256" y="349737"/>
            <a:ext cx="8496944" cy="3416320"/>
          </a:xfrm>
          <a:prstGeom prst="rect">
            <a:avLst/>
          </a:prstGeom>
          <a:noFill/>
        </p:spPr>
        <p:txBody>
          <a:bodyPr wrap="square" rtlCol="0">
            <a:spAutoFit/>
          </a:bodyPr>
          <a:lstStyle/>
          <a:p>
            <a:r>
              <a:rPr lang="ru-RU" dirty="0" smtClean="0">
                <a:latin typeface="Times New Roman" pitchFamily="18" charset="0"/>
                <a:cs typeface="Times New Roman" pitchFamily="18" charset="0"/>
              </a:rPr>
              <a:t>3. Подбор игрушек.</a:t>
            </a:r>
          </a:p>
          <a:p>
            <a:pPr algn="ctr"/>
            <a:r>
              <a:rPr lang="ru-RU" b="1" dirty="0" smtClean="0">
                <a:latin typeface="Times New Roman" pitchFamily="18" charset="0"/>
                <a:cs typeface="Times New Roman" pitchFamily="18" charset="0"/>
              </a:rPr>
              <a:t>II. Основной этап реализации проекта:</a:t>
            </a:r>
          </a:p>
          <a:p>
            <a:pPr algn="ctr"/>
            <a:r>
              <a:rPr lang="ru-RU" dirty="0" smtClean="0">
                <a:latin typeface="Times New Roman" pitchFamily="18" charset="0"/>
                <a:cs typeface="Times New Roman" pitchFamily="18" charset="0"/>
              </a:rPr>
              <a:t>ПЛАН ПРОЕКТНЫХ МЕРОПРИЯТИЙ.</a:t>
            </a:r>
          </a:p>
          <a:p>
            <a:r>
              <a:rPr lang="ru-RU" dirty="0" smtClean="0">
                <a:latin typeface="Times New Roman" pitchFamily="18" charset="0"/>
                <a:cs typeface="Times New Roman" pitchFamily="18" charset="0"/>
              </a:rPr>
              <a:t>N п/п Мероприятия сроки выполнения</a:t>
            </a:r>
          </a:p>
          <a:p>
            <a:r>
              <a:rPr lang="ru-RU" i="1" dirty="0" smtClean="0">
                <a:latin typeface="Times New Roman" pitchFamily="18" charset="0"/>
                <a:cs typeface="Times New Roman" pitchFamily="18" charset="0"/>
              </a:rPr>
              <a:t>1 день «Зайка»</a:t>
            </a:r>
          </a:p>
          <a:p>
            <a:pPr marL="342900" indent="-342900">
              <a:buAutoNum type="arabicPeriod"/>
            </a:pPr>
            <a:r>
              <a:rPr lang="ru-RU" dirty="0" smtClean="0">
                <a:latin typeface="Times New Roman" pitchFamily="18" charset="0"/>
                <a:cs typeface="Times New Roman" pitchFamily="18" charset="0"/>
              </a:rPr>
              <a:t>Утренняя гимнастика под развивающий мультфильм «Повторяй за зайками».</a:t>
            </a:r>
          </a:p>
          <a:p>
            <a:r>
              <a:rPr lang="ru-RU" b="1" i="1" dirty="0" smtClean="0">
                <a:latin typeface="Times New Roman" pitchFamily="18" charset="0"/>
                <a:cs typeface="Times New Roman" pitchFamily="18" charset="0"/>
              </a:rPr>
              <a:t>Цель:</a:t>
            </a:r>
            <a:r>
              <a:rPr lang="ru-RU" dirty="0" smtClean="0">
                <a:latin typeface="Times New Roman" pitchFamily="18" charset="0"/>
                <a:cs typeface="Times New Roman" pitchFamily="18" charset="0"/>
              </a:rPr>
              <a:t> предупреждение утомления на занятиях; внесение эмоционального заряда; совершенствование общей моторики; выработка четких координационных движений; восстановление и активизация организма.</a:t>
            </a: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lgn="r"/>
            <a:endParaRPr lang="ru-RU" dirty="0" smtClean="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4" y="2924943"/>
            <a:ext cx="2931016" cy="391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2924942"/>
            <a:ext cx="3024336" cy="393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2924942"/>
            <a:ext cx="3203848" cy="391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999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Прямоугольник 2"/>
          <p:cNvSpPr/>
          <p:nvPr/>
        </p:nvSpPr>
        <p:spPr>
          <a:xfrm>
            <a:off x="323528" y="332657"/>
            <a:ext cx="8568952" cy="5355312"/>
          </a:xfrm>
          <a:prstGeom prst="rect">
            <a:avLst/>
          </a:prstGeom>
        </p:spPr>
        <p:txBody>
          <a:bodyPr wrap="square">
            <a:spAutoFit/>
          </a:bodyPr>
          <a:lstStyle/>
          <a:p>
            <a:pPr lvl="0"/>
            <a:r>
              <a:rPr lang="ru-RU" dirty="0">
                <a:solidFill>
                  <a:prstClr val="black"/>
                </a:solidFill>
                <a:latin typeface="Times New Roman" pitchFamily="18" charset="0"/>
                <a:cs typeface="Times New Roman" pitchFamily="18" charset="0"/>
              </a:rPr>
              <a:t>2. Подвижная игра «Зайка серенький сидит и ушами шевелит</a:t>
            </a:r>
            <a:r>
              <a:rPr lang="ru-RU" dirty="0" smtClean="0">
                <a:solidFill>
                  <a:prstClr val="black"/>
                </a:solidFill>
                <a:latin typeface="Times New Roman" pitchFamily="18" charset="0"/>
                <a:cs typeface="Times New Roman" pitchFamily="18" charset="0"/>
              </a:rPr>
              <a:t>».</a:t>
            </a:r>
            <a:endParaRPr lang="ru-RU" dirty="0">
              <a:solidFill>
                <a:prstClr val="black"/>
              </a:solidFill>
              <a:latin typeface="Times New Roman" pitchFamily="18" charset="0"/>
              <a:cs typeface="Times New Roman" pitchFamily="18" charset="0"/>
            </a:endParaRPr>
          </a:p>
          <a:p>
            <a:pPr lvl="0"/>
            <a:r>
              <a:rPr lang="ru-RU" b="1" i="1" dirty="0">
                <a:solidFill>
                  <a:prstClr val="black"/>
                </a:solidFill>
                <a:latin typeface="Times New Roman" pitchFamily="18" charset="0"/>
                <a:cs typeface="Times New Roman" pitchFamily="18" charset="0"/>
              </a:rPr>
              <a:t>Цели:</a:t>
            </a:r>
            <a:r>
              <a:rPr lang="ru-RU" dirty="0">
                <a:solidFill>
                  <a:prstClr val="black"/>
                </a:solidFill>
                <a:latin typeface="Times New Roman" pitchFamily="18" charset="0"/>
                <a:cs typeface="Times New Roman" pitchFamily="18" charset="0"/>
              </a:rPr>
              <a:t> учить детей слушать текст игры, сопровождать </a:t>
            </a:r>
            <a:r>
              <a:rPr lang="ru-RU" dirty="0" smtClean="0">
                <a:solidFill>
                  <a:prstClr val="black"/>
                </a:solidFill>
                <a:latin typeface="Times New Roman" pitchFamily="18" charset="0"/>
                <a:cs typeface="Times New Roman" pitchFamily="18" charset="0"/>
              </a:rPr>
              <a:t>его </a:t>
            </a:r>
            <a:r>
              <a:rPr lang="ru-RU" dirty="0">
                <a:solidFill>
                  <a:prstClr val="black"/>
                </a:solidFill>
                <a:latin typeface="Times New Roman" pitchFamily="18" charset="0"/>
                <a:cs typeface="Times New Roman" pitchFamily="18" charset="0"/>
              </a:rPr>
              <a:t>соответствующими движениями;</a:t>
            </a:r>
            <a:r>
              <a:rPr lang="ru-RU" dirty="0">
                <a:solidFill>
                  <a:prstClr val="black"/>
                </a:solidFill>
              </a:rPr>
              <a:t> </a:t>
            </a:r>
            <a:r>
              <a:rPr lang="ru-RU" dirty="0">
                <a:solidFill>
                  <a:prstClr val="black"/>
                </a:solidFill>
                <a:latin typeface="Times New Roman" pitchFamily="18" charset="0"/>
                <a:cs typeface="Times New Roman" pitchFamily="18" charset="0"/>
              </a:rPr>
              <a:t>развитие </a:t>
            </a:r>
            <a:r>
              <a:rPr lang="ru-RU" dirty="0" smtClean="0">
                <a:solidFill>
                  <a:prstClr val="black"/>
                </a:solidFill>
                <a:latin typeface="Times New Roman" pitchFamily="18" charset="0"/>
                <a:cs typeface="Times New Roman" pitchFamily="18" charset="0"/>
              </a:rPr>
              <a:t>потребности </a:t>
            </a:r>
            <a:r>
              <a:rPr lang="ru-RU" dirty="0">
                <a:solidFill>
                  <a:prstClr val="black"/>
                </a:solidFill>
                <a:latin typeface="Times New Roman" pitchFamily="18" charset="0"/>
                <a:cs typeface="Times New Roman" pitchFamily="18" charset="0"/>
              </a:rPr>
              <a:t>в двигательный деятельности; способствовать</a:t>
            </a:r>
          </a:p>
          <a:p>
            <a:pPr lvl="0"/>
            <a:r>
              <a:rPr lang="ru-RU" dirty="0">
                <a:solidFill>
                  <a:prstClr val="black"/>
                </a:solidFill>
                <a:latin typeface="Times New Roman" pitchFamily="18" charset="0"/>
                <a:cs typeface="Times New Roman" pitchFamily="18" charset="0"/>
              </a:rPr>
              <a:t> накоплению двигательного опыта; формирование потребности активно </a:t>
            </a:r>
          </a:p>
          <a:p>
            <a:pPr lvl="0"/>
            <a:r>
              <a:rPr lang="ru-RU" dirty="0">
                <a:solidFill>
                  <a:prstClr val="black"/>
                </a:solidFill>
                <a:latin typeface="Times New Roman" pitchFamily="18" charset="0"/>
                <a:cs typeface="Times New Roman" pitchFamily="18" charset="0"/>
              </a:rPr>
              <a:t>участвовать в совместных подвижных играх и </a:t>
            </a:r>
            <a:r>
              <a:rPr lang="ru-RU" dirty="0" smtClean="0">
                <a:solidFill>
                  <a:prstClr val="black"/>
                </a:solidFill>
                <a:latin typeface="Times New Roman" pitchFamily="18" charset="0"/>
                <a:cs typeface="Times New Roman" pitchFamily="18" charset="0"/>
              </a:rPr>
              <a:t>упражнениях;</a:t>
            </a:r>
            <a:r>
              <a:rPr lang="ru-RU" b="0" i="0" u="none" strike="noStrike" dirty="0" smtClean="0">
                <a:solidFill>
                  <a:srgbClr val="111111"/>
                </a:solidFill>
                <a:effectLst/>
                <a:latin typeface="Times New Roman" pitchFamily="18" charset="0"/>
                <a:cs typeface="Times New Roman" pitchFamily="18" charset="0"/>
              </a:rPr>
              <a:t> воспитание смелости, интереса к </a:t>
            </a:r>
            <a:r>
              <a:rPr lang="ru-RU" i="0" u="none" strike="noStrike" dirty="0" smtClean="0">
                <a:solidFill>
                  <a:srgbClr val="111111"/>
                </a:solidFill>
                <a:effectLst/>
                <a:latin typeface="Times New Roman" pitchFamily="18" charset="0"/>
                <a:cs typeface="Times New Roman" pitchFamily="18" charset="0"/>
              </a:rPr>
              <a:t>подвижным играм.</a:t>
            </a:r>
            <a:endParaRPr lang="ru-RU" dirty="0">
              <a:solidFill>
                <a:prstClr val="black"/>
              </a:solidFill>
              <a:latin typeface="Times New Roman" pitchFamily="18" charset="0"/>
              <a:cs typeface="Times New Roman" pitchFamily="18" charset="0"/>
            </a:endParaRPr>
          </a:p>
          <a:p>
            <a:pPr lvl="0" algn="ctr"/>
            <a:r>
              <a:rPr lang="ru-RU" b="1" dirty="0">
                <a:solidFill>
                  <a:srgbClr val="111111"/>
                </a:solidFill>
                <a:latin typeface="Times New Roman" pitchFamily="18" charset="0"/>
                <a:cs typeface="Times New Roman" pitchFamily="18" charset="0"/>
              </a:rPr>
              <a:t>Зайка серенький сидит</a:t>
            </a:r>
            <a:r>
              <a:rPr lang="ru-RU" dirty="0">
                <a:solidFill>
                  <a:srgbClr val="111111"/>
                </a:solidFill>
                <a:latin typeface="Times New Roman" pitchFamily="18" charset="0"/>
                <a:cs typeface="Times New Roman" pitchFamily="18" charset="0"/>
              </a:rPr>
              <a:t>,</a:t>
            </a:r>
          </a:p>
          <a:p>
            <a:pPr lvl="0" algn="ctr"/>
            <a:r>
              <a:rPr lang="ru-RU" dirty="0">
                <a:solidFill>
                  <a:srgbClr val="111111"/>
                </a:solidFill>
                <a:latin typeface="Times New Roman" pitchFamily="18" charset="0"/>
                <a:cs typeface="Times New Roman" pitchFamily="18" charset="0"/>
              </a:rPr>
              <a:t>Он ушами шевелит.</a:t>
            </a:r>
          </a:p>
          <a:p>
            <a:pPr lvl="0" algn="ctr"/>
            <a:r>
              <a:rPr lang="ru-RU" dirty="0">
                <a:solidFill>
                  <a:srgbClr val="111111"/>
                </a:solidFill>
                <a:latin typeface="Times New Roman" pitchFamily="18" charset="0"/>
                <a:cs typeface="Times New Roman" pitchFamily="18" charset="0"/>
              </a:rPr>
              <a:t>Вот так, вот так</a:t>
            </a:r>
          </a:p>
          <a:p>
            <a:pPr lvl="0" algn="ctr"/>
            <a:r>
              <a:rPr lang="ru-RU" dirty="0">
                <a:solidFill>
                  <a:srgbClr val="111111"/>
                </a:solidFill>
                <a:latin typeface="Times New Roman" pitchFamily="18" charset="0"/>
                <a:cs typeface="Times New Roman" pitchFamily="18" charset="0"/>
              </a:rPr>
              <a:t>Ушами шевелит </a:t>
            </a:r>
          </a:p>
          <a:p>
            <a:pPr lvl="0"/>
            <a:r>
              <a:rPr lang="ru-RU" dirty="0">
                <a:solidFill>
                  <a:srgbClr val="111111"/>
                </a:solidFill>
                <a:latin typeface="Times New Roman" pitchFamily="18" charset="0"/>
                <a:cs typeface="Times New Roman" pitchFamily="18" charset="0"/>
              </a:rPr>
              <a:t>(от слов </a:t>
            </a:r>
            <a:r>
              <a:rPr lang="ru-RU" i="1" dirty="0">
                <a:solidFill>
                  <a:srgbClr val="111111"/>
                </a:solidFill>
                <a:latin typeface="Times New Roman" pitchFamily="18" charset="0"/>
                <a:cs typeface="Times New Roman" pitchFamily="18" charset="0"/>
              </a:rPr>
              <a:t>«Вот так»</a:t>
            </a:r>
            <a:r>
              <a:rPr lang="ru-RU" dirty="0">
                <a:solidFill>
                  <a:srgbClr val="111111"/>
                </a:solidFill>
                <a:latin typeface="Times New Roman" pitchFamily="18" charset="0"/>
                <a:cs typeface="Times New Roman" pitchFamily="18" charset="0"/>
              </a:rPr>
              <a:t> и до конца четверостишья дети шевелят кистями рук, </a:t>
            </a:r>
            <a:r>
              <a:rPr lang="ru-RU" dirty="0" smtClean="0">
                <a:solidFill>
                  <a:srgbClr val="111111"/>
                </a:solidFill>
                <a:latin typeface="Times New Roman" pitchFamily="18" charset="0"/>
                <a:cs typeface="Times New Roman" pitchFamily="18" charset="0"/>
              </a:rPr>
              <a:t>подняв их </a:t>
            </a:r>
            <a:r>
              <a:rPr lang="ru-RU" dirty="0">
                <a:solidFill>
                  <a:srgbClr val="111111"/>
                </a:solidFill>
                <a:latin typeface="Times New Roman" pitchFamily="18" charset="0"/>
                <a:cs typeface="Times New Roman" pitchFamily="18" charset="0"/>
              </a:rPr>
              <a:t>к голове</a:t>
            </a:r>
            <a:r>
              <a:rPr lang="ru-RU" dirty="0" smtClean="0">
                <a:solidFill>
                  <a:srgbClr val="111111"/>
                </a:solidFill>
                <a:latin typeface="Times New Roman" pitchFamily="18" charset="0"/>
                <a:cs typeface="Times New Roman" pitchFamily="18" charset="0"/>
              </a:rPr>
              <a:t>).</a:t>
            </a:r>
          </a:p>
          <a:p>
            <a:pPr lvl="0" algn="ctr"/>
            <a:r>
              <a:rPr lang="ru-RU" b="1" dirty="0">
                <a:solidFill>
                  <a:srgbClr val="111111"/>
                </a:solidFill>
                <a:latin typeface="Times New Roman" pitchFamily="18" charset="0"/>
                <a:cs typeface="Times New Roman" pitchFamily="18" charset="0"/>
              </a:rPr>
              <a:t>Зайке холодно сидеть</a:t>
            </a:r>
            <a:r>
              <a:rPr lang="ru-RU" dirty="0">
                <a:solidFill>
                  <a:srgbClr val="111111"/>
                </a:solidFill>
                <a:latin typeface="Times New Roman" pitchFamily="18" charset="0"/>
                <a:cs typeface="Times New Roman" pitchFamily="18" charset="0"/>
              </a:rPr>
              <a:t>,</a:t>
            </a:r>
          </a:p>
          <a:p>
            <a:pPr lvl="0" algn="ctr"/>
            <a:r>
              <a:rPr lang="ru-RU" dirty="0">
                <a:solidFill>
                  <a:srgbClr val="111111"/>
                </a:solidFill>
                <a:latin typeface="Times New Roman" pitchFamily="18" charset="0"/>
                <a:cs typeface="Times New Roman" pitchFamily="18" charset="0"/>
              </a:rPr>
              <a:t>Надо лапочки погреть</a:t>
            </a:r>
          </a:p>
          <a:p>
            <a:pPr lvl="0" algn="ctr"/>
            <a:r>
              <a:rPr lang="ru-RU" dirty="0">
                <a:solidFill>
                  <a:srgbClr val="111111"/>
                </a:solidFill>
                <a:latin typeface="Times New Roman" pitchFamily="18" charset="0"/>
                <a:cs typeface="Times New Roman" pitchFamily="18" charset="0"/>
              </a:rPr>
              <a:t>Хлоп, хлоп, хлоп, хлоп</a:t>
            </a:r>
          </a:p>
          <a:p>
            <a:pPr lvl="0" algn="ctr"/>
            <a:r>
              <a:rPr lang="ru-RU" dirty="0">
                <a:solidFill>
                  <a:srgbClr val="111111"/>
                </a:solidFill>
                <a:latin typeface="Times New Roman" pitchFamily="18" charset="0"/>
                <a:cs typeface="Times New Roman" pitchFamily="18" charset="0"/>
              </a:rPr>
              <a:t>Надо лапочки погреть</a:t>
            </a:r>
          </a:p>
          <a:p>
            <a:pPr lvl="0" algn="ctr"/>
            <a:r>
              <a:rPr lang="ru-RU" dirty="0">
                <a:solidFill>
                  <a:srgbClr val="111111"/>
                </a:solidFill>
                <a:latin typeface="Times New Roman" pitchFamily="18" charset="0"/>
                <a:cs typeface="Times New Roman" pitchFamily="18" charset="0"/>
              </a:rPr>
              <a:t>(хлопки в ладоши</a:t>
            </a:r>
            <a:r>
              <a:rPr lang="ru-RU" dirty="0" smtClean="0">
                <a:solidFill>
                  <a:srgbClr val="111111"/>
                </a:solidFill>
                <a:latin typeface="Times New Roman" pitchFamily="18" charset="0"/>
                <a:cs typeface="Times New Roman" pitchFamily="18" charset="0"/>
              </a:rPr>
              <a:t>).</a:t>
            </a:r>
            <a:endParaRPr lang="ru-RU" dirty="0">
              <a:solidFill>
                <a:srgbClr val="111111"/>
              </a:solidFill>
              <a:latin typeface="Times New Roman" pitchFamily="18" charset="0"/>
              <a:cs typeface="Times New Roman" pitchFamily="18" charset="0"/>
            </a:endParaRPr>
          </a:p>
          <a:p>
            <a:pPr lvl="0" algn="ctr"/>
            <a:endParaRPr lang="ru-RU" dirty="0">
              <a:solidFill>
                <a:srgbClr val="111111"/>
              </a:solidFill>
              <a:latin typeface="Times New Roman" pitchFamily="18" charset="0"/>
              <a:cs typeface="Times New Roman" pitchFamily="18" charset="0"/>
            </a:endParaRPr>
          </a:p>
          <a:p>
            <a:pPr lvl="0" algn="ctr"/>
            <a:endParaRPr lang="ru-RU"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20759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Прямоугольник 2"/>
          <p:cNvSpPr/>
          <p:nvPr/>
        </p:nvSpPr>
        <p:spPr>
          <a:xfrm>
            <a:off x="251520" y="404665"/>
            <a:ext cx="8568952" cy="3970318"/>
          </a:xfrm>
          <a:prstGeom prst="rect">
            <a:avLst/>
          </a:prstGeom>
        </p:spPr>
        <p:txBody>
          <a:bodyPr wrap="square">
            <a:spAutoFit/>
          </a:bodyPr>
          <a:lstStyle/>
          <a:p>
            <a:pPr lvl="0" algn="ctr"/>
            <a:r>
              <a:rPr lang="ru-RU" b="1" dirty="0">
                <a:solidFill>
                  <a:srgbClr val="111111"/>
                </a:solidFill>
                <a:latin typeface="Times New Roman" pitchFamily="18" charset="0"/>
                <a:cs typeface="Times New Roman" pitchFamily="18" charset="0"/>
              </a:rPr>
              <a:t>Зайке холодно стоять</a:t>
            </a:r>
            <a:r>
              <a:rPr lang="ru-RU" dirty="0">
                <a:solidFill>
                  <a:srgbClr val="111111"/>
                </a:solidFill>
                <a:latin typeface="Times New Roman" pitchFamily="18" charset="0"/>
                <a:cs typeface="Times New Roman" pitchFamily="18" charset="0"/>
              </a:rPr>
              <a:t>,</a:t>
            </a:r>
          </a:p>
          <a:p>
            <a:pPr lvl="0" algn="ctr"/>
            <a:r>
              <a:rPr lang="ru-RU" dirty="0">
                <a:solidFill>
                  <a:srgbClr val="111111"/>
                </a:solidFill>
                <a:latin typeface="Times New Roman" pitchFamily="18" charset="0"/>
                <a:cs typeface="Times New Roman" pitchFamily="18" charset="0"/>
              </a:rPr>
              <a:t>Надо </a:t>
            </a:r>
            <a:r>
              <a:rPr lang="ru-RU" b="1" dirty="0">
                <a:solidFill>
                  <a:srgbClr val="111111"/>
                </a:solidFill>
                <a:latin typeface="Times New Roman" pitchFamily="18" charset="0"/>
                <a:cs typeface="Times New Roman" pitchFamily="18" charset="0"/>
              </a:rPr>
              <a:t>зайке поскакать</a:t>
            </a:r>
            <a:r>
              <a:rPr lang="ru-RU" dirty="0">
                <a:solidFill>
                  <a:srgbClr val="111111"/>
                </a:solidFill>
                <a:latin typeface="Times New Roman" pitchFamily="18" charset="0"/>
                <a:cs typeface="Times New Roman" pitchFamily="18" charset="0"/>
              </a:rPr>
              <a:t>,</a:t>
            </a:r>
          </a:p>
          <a:p>
            <a:pPr lvl="0" algn="ctr"/>
            <a:r>
              <a:rPr lang="ru-RU" dirty="0">
                <a:solidFill>
                  <a:srgbClr val="111111"/>
                </a:solidFill>
                <a:latin typeface="Times New Roman" pitchFamily="18" charset="0"/>
                <a:cs typeface="Times New Roman" pitchFamily="18" charset="0"/>
              </a:rPr>
              <a:t>Скок-скок, скок-скок,</a:t>
            </a:r>
          </a:p>
          <a:p>
            <a:pPr lvl="0" algn="ctr"/>
            <a:r>
              <a:rPr lang="ru-RU" dirty="0">
                <a:solidFill>
                  <a:srgbClr val="111111"/>
                </a:solidFill>
                <a:latin typeface="Times New Roman" pitchFamily="18" charset="0"/>
                <a:cs typeface="Times New Roman" pitchFamily="18" charset="0"/>
              </a:rPr>
              <a:t>Надо </a:t>
            </a:r>
            <a:r>
              <a:rPr lang="ru-RU" b="1" dirty="0">
                <a:solidFill>
                  <a:srgbClr val="111111"/>
                </a:solidFill>
                <a:latin typeface="Times New Roman" pitchFamily="18" charset="0"/>
                <a:cs typeface="Times New Roman" pitchFamily="18" charset="0"/>
              </a:rPr>
              <a:t>зайке поскакать</a:t>
            </a:r>
            <a:r>
              <a:rPr lang="ru-RU" dirty="0">
                <a:solidFill>
                  <a:srgbClr val="111111"/>
                </a:solidFill>
                <a:latin typeface="Times New Roman" pitchFamily="18" charset="0"/>
                <a:cs typeface="Times New Roman" pitchFamily="18" charset="0"/>
              </a:rPr>
              <a:t>.</a:t>
            </a:r>
          </a:p>
          <a:p>
            <a:pPr lvl="0" algn="ctr"/>
            <a:r>
              <a:rPr lang="ru-RU" dirty="0">
                <a:solidFill>
                  <a:srgbClr val="111111"/>
                </a:solidFill>
                <a:latin typeface="Times New Roman" pitchFamily="18" charset="0"/>
                <a:cs typeface="Times New Roman" pitchFamily="18" charset="0"/>
              </a:rPr>
              <a:t>Кто-то </a:t>
            </a:r>
            <a:r>
              <a:rPr lang="ru-RU" b="1" dirty="0">
                <a:solidFill>
                  <a:srgbClr val="111111"/>
                </a:solidFill>
                <a:latin typeface="Times New Roman" pitchFamily="18" charset="0"/>
                <a:cs typeface="Times New Roman" pitchFamily="18" charset="0"/>
              </a:rPr>
              <a:t>зайку испугал</a:t>
            </a:r>
            <a:r>
              <a:rPr lang="ru-RU" dirty="0">
                <a:solidFill>
                  <a:srgbClr val="111111"/>
                </a:solidFill>
                <a:latin typeface="Times New Roman" pitchFamily="18" charset="0"/>
                <a:cs typeface="Times New Roman" pitchFamily="18" charset="0"/>
              </a:rPr>
              <a:t>,</a:t>
            </a:r>
          </a:p>
          <a:p>
            <a:pPr lvl="0" algn="ctr"/>
            <a:r>
              <a:rPr lang="ru-RU" b="1" dirty="0">
                <a:solidFill>
                  <a:srgbClr val="111111"/>
                </a:solidFill>
                <a:latin typeface="Times New Roman" pitchFamily="18" charset="0"/>
                <a:cs typeface="Times New Roman" pitchFamily="18" charset="0"/>
              </a:rPr>
              <a:t>Зайка прыг и убежал</a:t>
            </a:r>
            <a:r>
              <a:rPr lang="ru-RU" dirty="0">
                <a:solidFill>
                  <a:srgbClr val="111111"/>
                </a:solidFill>
                <a:latin typeface="Times New Roman" pitchFamily="18" charset="0"/>
                <a:cs typeface="Times New Roman" pitchFamily="18" charset="0"/>
              </a:rPr>
              <a:t>.</a:t>
            </a:r>
          </a:p>
          <a:p>
            <a:pPr lvl="0" algn="ctr"/>
            <a:r>
              <a:rPr lang="ru-RU" dirty="0">
                <a:solidFill>
                  <a:srgbClr val="111111"/>
                </a:solidFill>
                <a:latin typeface="Times New Roman" pitchFamily="18" charset="0"/>
                <a:cs typeface="Times New Roman" pitchFamily="18" charset="0"/>
              </a:rPr>
              <a:t>(воспитатель хлопает в ладоши и дети разбегаются по своим </a:t>
            </a:r>
            <a:r>
              <a:rPr lang="ru-RU" i="1" dirty="0">
                <a:solidFill>
                  <a:srgbClr val="111111"/>
                </a:solidFill>
                <a:latin typeface="Times New Roman" pitchFamily="18" charset="0"/>
                <a:cs typeface="Times New Roman" pitchFamily="18" charset="0"/>
              </a:rPr>
              <a:t>«домам</a:t>
            </a:r>
            <a:r>
              <a:rPr lang="ru-RU" i="1" dirty="0" smtClean="0">
                <a:solidFill>
                  <a:srgbClr val="111111"/>
                </a:solidFill>
                <a:latin typeface="Times New Roman" pitchFamily="18" charset="0"/>
                <a:cs typeface="Times New Roman" pitchFamily="18" charset="0"/>
              </a:rPr>
              <a:t>»</a:t>
            </a:r>
            <a:r>
              <a:rPr lang="ru-RU" dirty="0" smtClean="0">
                <a:solidFill>
                  <a:srgbClr val="111111"/>
                </a:solidFill>
                <a:latin typeface="Times New Roman" pitchFamily="18" charset="0"/>
                <a:cs typeface="Times New Roman" pitchFamily="18" charset="0"/>
              </a:rPr>
              <a:t>).</a:t>
            </a:r>
          </a:p>
          <a:p>
            <a:pPr lvl="0" algn="ctr"/>
            <a:endParaRPr lang="ru-RU" dirty="0">
              <a:solidFill>
                <a:srgbClr val="111111"/>
              </a:solidFill>
              <a:latin typeface="Times New Roman" pitchFamily="18" charset="0"/>
              <a:cs typeface="Times New Roman" pitchFamily="18" charset="0"/>
            </a:endParaRPr>
          </a:p>
          <a:p>
            <a:pPr lvl="0"/>
            <a:r>
              <a:rPr lang="ru-RU" dirty="0" smtClean="0">
                <a:solidFill>
                  <a:prstClr val="black"/>
                </a:solidFill>
                <a:latin typeface="Times New Roman" pitchFamily="18" charset="0"/>
                <a:cs typeface="Times New Roman" pitchFamily="18" charset="0"/>
              </a:rPr>
              <a:t>3</a:t>
            </a:r>
            <a:r>
              <a:rPr lang="ru-RU" dirty="0">
                <a:solidFill>
                  <a:prstClr val="black"/>
                </a:solidFill>
                <a:latin typeface="Times New Roman" pitchFamily="18" charset="0"/>
                <a:cs typeface="Times New Roman" pitchFamily="18" charset="0"/>
              </a:rPr>
              <a:t>. Исследование игрушек  (мягкая и резиновая) зайцев</a:t>
            </a:r>
            <a:r>
              <a:rPr lang="ru-RU" dirty="0" smtClean="0">
                <a:solidFill>
                  <a:prstClr val="black"/>
                </a:solidFill>
                <a:latin typeface="Times New Roman" pitchFamily="18" charset="0"/>
                <a:cs typeface="Times New Roman" pitchFamily="18" charset="0"/>
              </a:rPr>
              <a:t>.</a:t>
            </a:r>
          </a:p>
          <a:p>
            <a:r>
              <a:rPr lang="ru-RU" b="1" i="1" u="none" strike="noStrike" dirty="0" smtClean="0">
                <a:solidFill>
                  <a:srgbClr val="000000"/>
                </a:solidFill>
                <a:effectLst/>
                <a:latin typeface="Times New Roman" pitchFamily="18" charset="0"/>
                <a:cs typeface="Times New Roman" pitchFamily="18" charset="0"/>
              </a:rPr>
              <a:t>Цель:</a:t>
            </a:r>
            <a:r>
              <a:rPr lang="ru-RU" b="0" i="0" u="none" strike="noStrike" dirty="0" smtClean="0">
                <a:solidFill>
                  <a:srgbClr val="000000"/>
                </a:solidFill>
                <a:effectLst/>
                <a:latin typeface="Times New Roman" pitchFamily="18" charset="0"/>
                <a:cs typeface="Times New Roman" pitchFamily="18" charset="0"/>
              </a:rPr>
              <a:t> исследование пользы и вреда мягкой  и резиновой игрушек, исследование ткани и резины, из которой изготовлены игрушки, так как в продаже </a:t>
            </a:r>
          </a:p>
          <a:p>
            <a:pPr algn="r"/>
            <a:r>
              <a:rPr lang="ru-RU" b="0" i="0" u="none" strike="noStrike" dirty="0" smtClean="0">
                <a:solidFill>
                  <a:srgbClr val="000000"/>
                </a:solidFill>
                <a:effectLst/>
                <a:latin typeface="Times New Roman" pitchFamily="18" charset="0"/>
                <a:cs typeface="Times New Roman" pitchFamily="18" charset="0"/>
              </a:rPr>
              <a:t>имеется огромное их количество разных производителей, выполненных </a:t>
            </a:r>
          </a:p>
          <a:p>
            <a:pPr algn="r"/>
            <a:r>
              <a:rPr lang="ru-RU" b="0" i="0" u="none" strike="noStrike" dirty="0" smtClean="0">
                <a:solidFill>
                  <a:srgbClr val="000000"/>
                </a:solidFill>
                <a:effectLst/>
                <a:latin typeface="Times New Roman" pitchFamily="18" charset="0"/>
                <a:cs typeface="Times New Roman" pitchFamily="18" charset="0"/>
              </a:rPr>
              <a:t>из различных материалов.</a:t>
            </a:r>
          </a:p>
          <a:p>
            <a:pPr lvl="0"/>
            <a:endParaRPr lang="ru-RU"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37841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Прямоугольник 3"/>
          <p:cNvSpPr/>
          <p:nvPr/>
        </p:nvSpPr>
        <p:spPr>
          <a:xfrm>
            <a:off x="323528" y="332656"/>
            <a:ext cx="8568952" cy="3693319"/>
          </a:xfrm>
          <a:prstGeom prst="rect">
            <a:avLst/>
          </a:prstGeom>
        </p:spPr>
        <p:txBody>
          <a:bodyPr wrap="square">
            <a:spAutoFit/>
          </a:bodyPr>
          <a:lstStyle/>
          <a:p>
            <a:pPr lvl="0"/>
            <a:r>
              <a:rPr lang="ru-RU" i="1" dirty="0">
                <a:solidFill>
                  <a:prstClr val="black"/>
                </a:solidFill>
                <a:latin typeface="Times New Roman" pitchFamily="18" charset="0"/>
                <a:cs typeface="Times New Roman" pitchFamily="18" charset="0"/>
              </a:rPr>
              <a:t>2 день   Игра с куклами -пупсами.</a:t>
            </a:r>
          </a:p>
          <a:p>
            <a:pPr marL="342900" lvl="0" indent="-342900">
              <a:buAutoNum type="arabicPeriod"/>
            </a:pPr>
            <a:r>
              <a:rPr lang="ru-RU" dirty="0" smtClean="0">
                <a:solidFill>
                  <a:prstClr val="black"/>
                </a:solidFill>
                <a:latin typeface="Times New Roman" pitchFamily="18" charset="0"/>
                <a:cs typeface="Times New Roman" pitchFamily="18" charset="0"/>
              </a:rPr>
              <a:t>«</a:t>
            </a:r>
            <a:r>
              <a:rPr lang="ru-RU" dirty="0">
                <a:solidFill>
                  <a:prstClr val="black"/>
                </a:solidFill>
                <a:latin typeface="Times New Roman" pitchFamily="18" charset="0"/>
                <a:cs typeface="Times New Roman" pitchFamily="18" charset="0"/>
              </a:rPr>
              <a:t>Искупаем куклу Катю и Машу</a:t>
            </a:r>
            <a:r>
              <a:rPr lang="ru-RU" dirty="0" smtClean="0">
                <a:solidFill>
                  <a:prstClr val="black"/>
                </a:solidFill>
                <a:latin typeface="Times New Roman" pitchFamily="18" charset="0"/>
                <a:cs typeface="Times New Roman" pitchFamily="18" charset="0"/>
              </a:rPr>
              <a:t>».</a:t>
            </a:r>
            <a:endParaRPr lang="ru-RU" dirty="0">
              <a:solidFill>
                <a:prstClr val="black"/>
              </a:solidFill>
              <a:latin typeface="Times New Roman" pitchFamily="18" charset="0"/>
              <a:cs typeface="Times New Roman" pitchFamily="18" charset="0"/>
            </a:endParaRPr>
          </a:p>
          <a:p>
            <a:pPr lvl="0"/>
            <a:r>
              <a:rPr lang="ru-RU" dirty="0">
                <a:solidFill>
                  <a:prstClr val="black"/>
                </a:solidFill>
                <a:latin typeface="Times New Roman" pitchFamily="18" charset="0"/>
                <a:cs typeface="Times New Roman" pitchFamily="18" charset="0"/>
              </a:rPr>
              <a:t>2. Провести  исследование кукол, мыла, воды, полотенца (на консистенцию, цвет, запах</a:t>
            </a:r>
            <a:r>
              <a:rPr lang="ru-RU" dirty="0" smtClean="0">
                <a:solidFill>
                  <a:prstClr val="black"/>
                </a:solidFill>
                <a:latin typeface="Times New Roman" pitchFamily="18" charset="0"/>
                <a:cs typeface="Times New Roman" pitchFamily="18" charset="0"/>
              </a:rPr>
              <a:t>).</a:t>
            </a:r>
          </a:p>
          <a:p>
            <a:pPr lvl="0"/>
            <a:r>
              <a:rPr lang="ru-RU" dirty="0" smtClean="0">
                <a:solidFill>
                  <a:prstClr val="black"/>
                </a:solidFill>
                <a:latin typeface="Times New Roman" pitchFamily="18" charset="0"/>
                <a:cs typeface="Times New Roman" pitchFamily="18" charset="0"/>
              </a:rPr>
              <a:t>Задачи:</a:t>
            </a:r>
          </a:p>
          <a:p>
            <a:pPr>
              <a:buFont typeface="Arial"/>
              <a:buChar char="•"/>
            </a:pPr>
            <a:r>
              <a:rPr lang="ru-RU" b="0" i="0" u="none" strike="noStrike" dirty="0" smtClean="0">
                <a:solidFill>
                  <a:srgbClr val="000000"/>
                </a:solidFill>
                <a:effectLst/>
                <a:latin typeface="Times New Roman" pitchFamily="18" charset="0"/>
                <a:cs typeface="Times New Roman" pitchFamily="18" charset="0"/>
              </a:rPr>
              <a:t>Познакомить детей с предметами личной гигиены, дать понять, для чего они нужны;</a:t>
            </a:r>
          </a:p>
          <a:p>
            <a:pPr>
              <a:buFont typeface="Arial"/>
              <a:buChar char="•"/>
            </a:pPr>
            <a:r>
              <a:rPr lang="ru-RU" b="0" i="0" u="none" strike="noStrike" dirty="0" smtClean="0">
                <a:solidFill>
                  <a:srgbClr val="000000"/>
                </a:solidFill>
                <a:effectLst/>
                <a:latin typeface="Times New Roman" pitchFamily="18" charset="0"/>
                <a:cs typeface="Times New Roman" pitchFamily="18" charset="0"/>
              </a:rPr>
              <a:t>Помочь детям запомнить названия предметов: мыло, мыльница, полотенце, таз;</a:t>
            </a:r>
          </a:p>
          <a:p>
            <a:pPr>
              <a:buFont typeface="Arial"/>
              <a:buChar char="•"/>
            </a:pPr>
            <a:r>
              <a:rPr lang="ru-RU" b="0" i="0" u="none" strike="noStrike" dirty="0" smtClean="0">
                <a:solidFill>
                  <a:srgbClr val="000000"/>
                </a:solidFill>
                <a:effectLst/>
                <a:latin typeface="Times New Roman" pitchFamily="18" charset="0"/>
                <a:cs typeface="Times New Roman" pitchFamily="18" charset="0"/>
              </a:rPr>
              <a:t>Учить детей называть свойства воды (холодная, горячая, теплая), основные цвета;</a:t>
            </a:r>
          </a:p>
          <a:p>
            <a:pPr>
              <a:buFont typeface="Arial"/>
              <a:buChar char="•"/>
            </a:pPr>
            <a:r>
              <a:rPr lang="ru-RU" b="0" i="0" u="none" strike="noStrike" dirty="0" smtClean="0">
                <a:solidFill>
                  <a:srgbClr val="000000"/>
                </a:solidFill>
                <a:effectLst/>
                <a:latin typeface="Times New Roman" pitchFamily="18" charset="0"/>
                <a:cs typeface="Times New Roman" pitchFamily="18" charset="0"/>
              </a:rPr>
              <a:t>Учить детей обозначать характер действий (намыливать, смывать, вытирать);</a:t>
            </a:r>
          </a:p>
          <a:p>
            <a:pPr>
              <a:buFont typeface="Arial"/>
              <a:buChar char="•"/>
            </a:pPr>
            <a:r>
              <a:rPr lang="ru-RU" b="0" i="0" u="none" strike="noStrike" dirty="0" smtClean="0">
                <a:solidFill>
                  <a:srgbClr val="000000"/>
                </a:solidFill>
                <a:effectLst/>
                <a:latin typeface="Times New Roman" pitchFamily="18" charset="0"/>
                <a:cs typeface="Times New Roman" pitchFamily="18" charset="0"/>
              </a:rPr>
              <a:t>Развивать внимание, наблюдательность, память, умение отвечать на вопросы;</a:t>
            </a:r>
          </a:p>
          <a:p>
            <a:pPr>
              <a:buFont typeface="Arial"/>
              <a:buChar char="•"/>
            </a:pPr>
            <a:r>
              <a:rPr lang="ru-RU" b="0" i="0" u="none" strike="noStrike" dirty="0" smtClean="0">
                <a:solidFill>
                  <a:srgbClr val="000000"/>
                </a:solidFill>
                <a:effectLst/>
                <a:latin typeface="Times New Roman" pitchFamily="18" charset="0"/>
                <a:cs typeface="Times New Roman" pitchFamily="18" charset="0"/>
              </a:rPr>
              <a:t>Воспитывать культурно-гигиенические навыки, доброе отношение к куклам</a:t>
            </a:r>
            <a:r>
              <a:rPr lang="ru-RU" b="0" i="0" u="none" strike="noStrike" dirty="0" smtClean="0">
                <a:solidFill>
                  <a:srgbClr val="000000"/>
                </a:solidFill>
                <a:effectLst/>
                <a:latin typeface="&amp;quot"/>
              </a:rPr>
              <a:t>.</a:t>
            </a:r>
            <a:r>
              <a:rPr lang="ru-RU" b="0" i="0" u="none" strike="noStrike" dirty="0" smtClean="0">
                <a:solidFill>
                  <a:srgbClr val="FF0000"/>
                </a:solidFill>
                <a:effectLst/>
                <a:latin typeface="&amp;quot"/>
              </a:rPr>
              <a:t> </a:t>
            </a:r>
            <a:endParaRPr lang="ru-RU" b="0" i="0" u="none" strike="noStrike" dirty="0" smtClean="0">
              <a:solidFill>
                <a:srgbClr val="000000"/>
              </a:solidFill>
              <a:effectLst/>
              <a:latin typeface="&amp;quot"/>
            </a:endParaRPr>
          </a:p>
          <a:p>
            <a:pPr lvl="0"/>
            <a:endParaRPr lang="ru-RU" dirty="0" smtClean="0">
              <a:solidFill>
                <a:prstClr val="black"/>
              </a:solidFill>
              <a:latin typeface="Times New Roman" pitchFamily="18" charset="0"/>
              <a:cs typeface="Times New Roman" pitchFamily="18" charset="0"/>
            </a:endParaRPr>
          </a:p>
          <a:p>
            <a:pPr lvl="0" algn="r"/>
            <a:r>
              <a:rPr lang="ru-RU" dirty="0" smtClean="0">
                <a:solidFill>
                  <a:prstClr val="black"/>
                </a:solidFill>
                <a:latin typeface="Times New Roman" pitchFamily="18" charset="0"/>
                <a:cs typeface="Times New Roman" pitchFamily="18" charset="0"/>
              </a:rPr>
              <a:t>3.Чтение </a:t>
            </a:r>
            <a:r>
              <a:rPr lang="ru-RU" dirty="0">
                <a:solidFill>
                  <a:prstClr val="black"/>
                </a:solidFill>
                <a:latin typeface="Times New Roman" pitchFamily="18" charset="0"/>
                <a:cs typeface="Times New Roman" pitchFamily="18" charset="0"/>
              </a:rPr>
              <a:t>стихотворения </a:t>
            </a:r>
            <a:r>
              <a:rPr lang="ru-RU" dirty="0" err="1">
                <a:solidFill>
                  <a:prstClr val="black"/>
                </a:solidFill>
                <a:latin typeface="Times New Roman" pitchFamily="18" charset="0"/>
                <a:cs typeface="Times New Roman" pitchFamily="18" charset="0"/>
              </a:rPr>
              <a:t>К.Чуйковского</a:t>
            </a:r>
            <a:r>
              <a:rPr lang="ru-RU" dirty="0">
                <a:solidFill>
                  <a:prstClr val="black"/>
                </a:solidFill>
                <a:latin typeface="Times New Roman" pitchFamily="18" charset="0"/>
                <a:cs typeface="Times New Roman" pitchFamily="18" charset="0"/>
              </a:rPr>
              <a:t>  «</a:t>
            </a:r>
            <a:r>
              <a:rPr lang="ru-RU" dirty="0" err="1">
                <a:solidFill>
                  <a:prstClr val="black"/>
                </a:solidFill>
                <a:latin typeface="Times New Roman" pitchFamily="18" charset="0"/>
                <a:cs typeface="Times New Roman" pitchFamily="18" charset="0"/>
              </a:rPr>
              <a:t>Мойдодыр</a:t>
            </a:r>
            <a:r>
              <a:rPr lang="ru-RU" dirty="0">
                <a:solidFill>
                  <a:prstClr val="black"/>
                </a:solidFill>
                <a:latin typeface="Times New Roman" pitchFamily="18" charset="0"/>
                <a:cs typeface="Times New Roman" pitchFamily="18" charset="0"/>
              </a:rPr>
              <a:t>».</a:t>
            </a:r>
            <a:endParaRPr lang="ru-RU"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22330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pic>
        <p:nvPicPr>
          <p:cNvPr id="1026" name="Picture 2" descr="C:\Users\ivano\Desktop\фото для презентации\DSCF86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7" y="260648"/>
            <a:ext cx="4028635" cy="30214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vano\Desktop\фото для презентации\DSCF87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100" y="548680"/>
            <a:ext cx="4028635"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vano\Desktop\фото для презентации\DSCF87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7" y="3282124"/>
            <a:ext cx="3926533" cy="294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72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395536" y="548680"/>
            <a:ext cx="8352928" cy="923330"/>
          </a:xfrm>
          <a:prstGeom prst="rect">
            <a:avLst/>
          </a:prstGeom>
          <a:noFill/>
        </p:spPr>
        <p:txBody>
          <a:bodyPr wrap="square" rtlCol="0">
            <a:spAutoFit/>
          </a:bodyPr>
          <a:lstStyle/>
          <a:p>
            <a:r>
              <a:rPr lang="ru-RU" i="1" dirty="0" smtClean="0">
                <a:latin typeface="Times New Roman" pitchFamily="18" charset="0"/>
                <a:cs typeface="Times New Roman" pitchFamily="18" charset="0"/>
              </a:rPr>
              <a:t>3 день  «Пирамидка»</a:t>
            </a:r>
          </a:p>
          <a:p>
            <a:r>
              <a:rPr lang="ru-RU" dirty="0" smtClean="0">
                <a:latin typeface="Times New Roman" pitchFamily="18" charset="0"/>
                <a:cs typeface="Times New Roman" pitchFamily="18" charset="0"/>
              </a:rPr>
              <a:t>1.Рассматривание  и сравнение пластиковых игрушек  пирамидок.</a:t>
            </a:r>
          </a:p>
          <a:p>
            <a:endParaRPr lang="ru-RU"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196752"/>
            <a:ext cx="7488833" cy="543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42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87624" y="404664"/>
            <a:ext cx="7956376" cy="646331"/>
          </a:xfrm>
          <a:prstGeom prst="rect">
            <a:avLst/>
          </a:prstGeom>
          <a:noFill/>
        </p:spPr>
        <p:txBody>
          <a:bodyPr wrap="square" rtlCol="0">
            <a:spAutoFit/>
          </a:bodyPr>
          <a:lstStyle/>
          <a:p>
            <a:r>
              <a:rPr lang="ru-RU" dirty="0" smtClean="0">
                <a:latin typeface="Times New Roman" pitchFamily="18" charset="0"/>
                <a:cs typeface="Times New Roman" pitchFamily="18" charset="0"/>
              </a:rPr>
              <a:t>2.Рисование пирамидки при помощи красок и кисти.</a:t>
            </a:r>
          </a:p>
          <a:p>
            <a:endParaRPr lang="ru-RU"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335663"/>
            <a:ext cx="7308304" cy="552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90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043608" y="548680"/>
            <a:ext cx="7920880" cy="923330"/>
          </a:xfrm>
          <a:prstGeom prst="rect">
            <a:avLst/>
          </a:prstGeom>
          <a:noFill/>
        </p:spPr>
        <p:txBody>
          <a:bodyPr wrap="square" rtlCol="0">
            <a:spAutoFit/>
          </a:bodyPr>
          <a:lstStyle/>
          <a:p>
            <a:r>
              <a:rPr lang="ru-RU" dirty="0" smtClean="0">
                <a:latin typeface="Times New Roman" pitchFamily="18" charset="0"/>
                <a:cs typeface="Times New Roman" pitchFamily="18" charset="0"/>
              </a:rPr>
              <a:t>3.Исследование красок на консистенцию, запах, цвет.</a:t>
            </a:r>
          </a:p>
          <a:p>
            <a:r>
              <a:rPr lang="ru-RU" dirty="0" smtClean="0">
                <a:latin typeface="Times New Roman" pitchFamily="18" charset="0"/>
                <a:cs typeface="Times New Roman" pitchFamily="18" charset="0"/>
              </a:rPr>
              <a:t>4.Эксперимент: « Смешивание красок в воде».</a:t>
            </a:r>
          </a:p>
          <a:p>
            <a:endParaRPr lang="ru-RU"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6672"/>
            <a:ext cx="4355976" cy="35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2950908"/>
            <a:ext cx="4788024" cy="390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85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395536" y="548680"/>
            <a:ext cx="8496944" cy="1200329"/>
          </a:xfrm>
          <a:prstGeom prst="rect">
            <a:avLst/>
          </a:prstGeom>
          <a:noFill/>
        </p:spPr>
        <p:txBody>
          <a:bodyPr wrap="square" rtlCol="0">
            <a:spAutoFit/>
          </a:bodyPr>
          <a:lstStyle/>
          <a:p>
            <a:r>
              <a:rPr lang="ru-RU" i="1" dirty="0" smtClean="0">
                <a:latin typeface="Times New Roman" pitchFamily="18" charset="0"/>
                <a:cs typeface="Times New Roman" pitchFamily="18" charset="0"/>
              </a:rPr>
              <a:t>4. день «Кубики и шарики»</a:t>
            </a:r>
          </a:p>
          <a:p>
            <a:r>
              <a:rPr lang="ru-RU" dirty="0" smtClean="0">
                <a:latin typeface="Times New Roman" pitchFamily="18" charset="0"/>
                <a:cs typeface="Times New Roman" pitchFamily="18" charset="0"/>
              </a:rPr>
              <a:t>1.Проведение физкультуры с геометрическими фигурами шариками и кубиками.</a:t>
            </a:r>
          </a:p>
          <a:p>
            <a:r>
              <a:rPr lang="ru-RU" dirty="0" smtClean="0">
                <a:latin typeface="Times New Roman" pitchFamily="18" charset="0"/>
                <a:cs typeface="Times New Roman" pitchFamily="18" charset="0"/>
              </a:rPr>
              <a:t>2. Д/И « Угадай в какой руке.</a:t>
            </a:r>
          </a:p>
          <a:p>
            <a:endParaRPr lang="ru-RU"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708920"/>
            <a:ext cx="487690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906" y="1412776"/>
            <a:ext cx="4267094" cy="541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73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67544" y="476672"/>
            <a:ext cx="8280920" cy="1477328"/>
          </a:xfrm>
          <a:prstGeom prst="rect">
            <a:avLst/>
          </a:prstGeom>
          <a:noFill/>
        </p:spPr>
        <p:txBody>
          <a:bodyPr wrap="square" rtlCol="0">
            <a:spAutoFit/>
          </a:bodyPr>
          <a:lstStyle/>
          <a:p>
            <a:r>
              <a:rPr lang="ru-RU" dirty="0" smtClean="0">
                <a:latin typeface="Times New Roman" pitchFamily="18" charset="0"/>
                <a:cs typeface="Times New Roman" pitchFamily="18" charset="0"/>
              </a:rPr>
              <a:t>3.Исследование кубика и шарика ( чем отличаются: по весу, текстуре, форме, по цвету.)</a:t>
            </a:r>
          </a:p>
          <a:p>
            <a:pPr algn="ctr"/>
            <a:r>
              <a:rPr lang="ru-RU" b="1" dirty="0" smtClean="0">
                <a:latin typeface="Times New Roman" pitchFamily="18" charset="0"/>
                <a:cs typeface="Times New Roman" pitchFamily="18" charset="0"/>
              </a:rPr>
              <a:t>III. Заключительный этап.</a:t>
            </a:r>
          </a:p>
          <a:p>
            <a:r>
              <a:rPr lang="ru-RU" dirty="0" smtClean="0">
                <a:latin typeface="Times New Roman" pitchFamily="18" charset="0"/>
                <a:cs typeface="Times New Roman" pitchFamily="18" charset="0"/>
              </a:rPr>
              <a:t>Выставка детских рисунков “Пирамидка”.</a:t>
            </a:r>
          </a:p>
          <a:p>
            <a:endParaRPr lang="ru-RU"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805905"/>
            <a:ext cx="6336704" cy="475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86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4" y="9561"/>
            <a:ext cx="9144000" cy="6857999"/>
          </a:xfrm>
          <a:prstGeom prst="rect">
            <a:avLst/>
          </a:prstGeom>
        </p:spPr>
      </p:pic>
      <p:sp>
        <p:nvSpPr>
          <p:cNvPr id="6" name="TextBox 5"/>
          <p:cNvSpPr txBox="1"/>
          <p:nvPr/>
        </p:nvSpPr>
        <p:spPr>
          <a:xfrm>
            <a:off x="251520" y="548680"/>
            <a:ext cx="8568952" cy="4524315"/>
          </a:xfrm>
          <a:prstGeom prst="rect">
            <a:avLst/>
          </a:prstGeom>
          <a:noFill/>
        </p:spPr>
        <p:txBody>
          <a:bodyPr wrap="square" rtlCol="0">
            <a:spAutoFit/>
          </a:bodyPr>
          <a:lstStyle/>
          <a:p>
            <a:r>
              <a:rPr lang="ru-RU" dirty="0" smtClean="0">
                <a:latin typeface="Times New Roman" pitchFamily="18" charset="0"/>
                <a:cs typeface="Times New Roman" pitchFamily="18" charset="0"/>
              </a:rPr>
              <a:t>Тип проекта: </a:t>
            </a:r>
            <a:r>
              <a:rPr lang="ru-RU" dirty="0" err="1" smtClean="0">
                <a:latin typeface="Times New Roman" pitchFamily="18" charset="0"/>
                <a:cs typeface="Times New Roman" pitchFamily="18" charset="0"/>
              </a:rPr>
              <a:t>исследовательско</a:t>
            </a:r>
            <a:r>
              <a:rPr lang="ru-RU" dirty="0" smtClean="0">
                <a:latin typeface="Times New Roman" pitchFamily="18" charset="0"/>
                <a:cs typeface="Times New Roman" pitchFamily="18" charset="0"/>
              </a:rPr>
              <a:t> – творческий.</a:t>
            </a:r>
          </a:p>
          <a:p>
            <a:r>
              <a:rPr lang="ru-RU" dirty="0" smtClean="0">
                <a:latin typeface="Times New Roman" pitchFamily="18" charset="0"/>
                <a:cs typeface="Times New Roman" pitchFamily="18" charset="0"/>
              </a:rPr>
              <a:t>Вид проекта: краткосрочный с 8.04.19 г. – 12.04.19г. (2 дня)</a:t>
            </a:r>
          </a:p>
          <a:p>
            <a:r>
              <a:rPr lang="ru-RU" dirty="0" smtClean="0">
                <a:latin typeface="Times New Roman" pitchFamily="18" charset="0"/>
                <a:cs typeface="Times New Roman" pitchFamily="18" charset="0"/>
              </a:rPr>
              <a:t>Участники проекта: Дети 2-3 лет, педагог. </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Инновационная технология проекта заключается в том, что на каждой образовательной деятельности применяются интеграции с исследовательской деятельностью.</a:t>
            </a:r>
          </a:p>
          <a:p>
            <a:r>
              <a:rPr lang="ru-RU" dirty="0" smtClean="0">
                <a:latin typeface="Times New Roman" pitchFamily="18" charset="0"/>
                <a:cs typeface="Times New Roman" pitchFamily="18" charset="0"/>
              </a:rPr>
              <a:t>Актуальность проекта: Поводом организовать и провести этот проект послужило, то, что замыкаясь на телевизорах, компьютерах, дети стали меньше общаться со взрослыми и сверстниками, а ведь общение в значительной степени обогащает чувственную сферу. </a:t>
            </a:r>
          </a:p>
          <a:p>
            <a:pPr algn="r"/>
            <a:r>
              <a:rPr lang="ru-RU" dirty="0" smtClean="0">
                <a:latin typeface="Times New Roman" pitchFamily="18" charset="0"/>
                <a:cs typeface="Times New Roman" pitchFamily="18" charset="0"/>
              </a:rPr>
              <a:t>Современные дети стали менее отзывчивыми к чувствам других. Поэтому работа,                               направленная на развитие эмоциональной сферы, очень актуальна и важна.     </a:t>
            </a:r>
          </a:p>
          <a:p>
            <a:pPr algn="r"/>
            <a:r>
              <a:rPr lang="ru-RU" dirty="0" smtClean="0">
                <a:latin typeface="Times New Roman" pitchFamily="18" charset="0"/>
                <a:cs typeface="Times New Roman" pitchFamily="18" charset="0"/>
              </a:rPr>
              <a:t> Большие возможности для развития эмоциональной </a:t>
            </a:r>
          </a:p>
          <a:p>
            <a:pPr algn="r"/>
            <a:r>
              <a:rPr lang="ru-RU" dirty="0" smtClean="0">
                <a:latin typeface="Times New Roman" pitchFamily="18" charset="0"/>
                <a:cs typeface="Times New Roman" pitchFamily="18" charset="0"/>
              </a:rPr>
              <a:t>сферы малыша предоставляет игра.</a:t>
            </a:r>
          </a:p>
          <a:p>
            <a:pPr algn="r"/>
            <a:endParaRPr lang="ru-RU"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68414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395536" y="476672"/>
            <a:ext cx="8424936" cy="3970318"/>
          </a:xfrm>
          <a:prstGeom prst="rect">
            <a:avLst/>
          </a:prstGeom>
          <a:noFill/>
        </p:spPr>
        <p:txBody>
          <a:bodyPr wrap="square" rtlCol="0">
            <a:spAutoFit/>
          </a:bodyPr>
          <a:lstStyle/>
          <a:p>
            <a:r>
              <a:rPr lang="ru-RU" dirty="0" smtClean="0">
                <a:latin typeface="Times New Roman" pitchFamily="18" charset="0"/>
                <a:cs typeface="Times New Roman" pitchFamily="18" charset="0"/>
              </a:rPr>
              <a:t>Анализируя проделанную работу можно сделать выводы:</a:t>
            </a:r>
          </a:p>
          <a:p>
            <a:r>
              <a:rPr lang="ru-RU" dirty="0" smtClean="0">
                <a:latin typeface="Times New Roman" pitchFamily="18" charset="0"/>
                <a:cs typeface="Times New Roman" pitchFamily="18" charset="0"/>
              </a:rPr>
              <a:t>1. Тема разработанного проекта выбрана с учетом возрастных особенностей детей младшего возраста и объема информации, которая может быть ими воспринята, что положительно повлияло на различные виды их деятельности (игровую, познавательную, исследовательскую, художественно-речевую);</a:t>
            </a:r>
          </a:p>
          <a:p>
            <a:r>
              <a:rPr lang="ru-RU" dirty="0" smtClean="0">
                <a:latin typeface="Times New Roman" pitchFamily="18" charset="0"/>
                <a:cs typeface="Times New Roman" pitchFamily="18" charset="0"/>
              </a:rPr>
              <a:t>2. Отмечалась положительная реакция и эмоциональный отклик детей на знакомство с разными видами игрушек, дети проявляли интерес и желание играть с игрушками и  проводить исследования.</a:t>
            </a:r>
          </a:p>
          <a:p>
            <a:r>
              <a:rPr lang="ru-RU" dirty="0" smtClean="0">
                <a:latin typeface="Times New Roman" pitchFamily="18" charset="0"/>
                <a:cs typeface="Times New Roman" pitchFamily="18" charset="0"/>
              </a:rPr>
              <a:t>3. Возросла речевая активность детей, что положительно повлияло на самостоятельную игровую деятельность детей, дети включают в сюжет игры различные игрушки и пытаются осуществлять ролевой диалог;</a:t>
            </a:r>
          </a:p>
          <a:p>
            <a:pPr algn="r"/>
            <a:r>
              <a:rPr lang="ru-RU" dirty="0" smtClean="0">
                <a:latin typeface="Times New Roman" pitchFamily="18" charset="0"/>
                <a:cs typeface="Times New Roman" pitchFamily="18" charset="0"/>
              </a:rPr>
              <a:t>4. Считаем, что удалось достигнуть хороших результатов </a:t>
            </a:r>
          </a:p>
          <a:p>
            <a:pPr algn="r"/>
            <a:r>
              <a:rPr lang="ru-RU" dirty="0" smtClean="0">
                <a:latin typeface="Times New Roman" pitchFamily="18" charset="0"/>
                <a:cs typeface="Times New Roman" pitchFamily="18" charset="0"/>
              </a:rPr>
              <a:t>взаимодействия педагог - родители. Родители принимали активное </a:t>
            </a:r>
          </a:p>
          <a:p>
            <a:pPr algn="r"/>
            <a:r>
              <a:rPr lang="ru-RU" dirty="0" smtClean="0">
                <a:latin typeface="Times New Roman" pitchFamily="18" charset="0"/>
                <a:cs typeface="Times New Roman" pitchFamily="18" charset="0"/>
              </a:rPr>
              <a:t>участие в реализации проекта.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45464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3" name="TextBox 2"/>
          <p:cNvSpPr txBox="1"/>
          <p:nvPr/>
        </p:nvSpPr>
        <p:spPr>
          <a:xfrm>
            <a:off x="323528" y="476672"/>
            <a:ext cx="8352928" cy="2031325"/>
          </a:xfrm>
          <a:prstGeom prst="rect">
            <a:avLst/>
          </a:prstGeom>
          <a:noFill/>
        </p:spPr>
        <p:txBody>
          <a:bodyPr wrap="square" rtlCol="0">
            <a:spAutoFit/>
          </a:bodyPr>
          <a:lstStyle/>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Инновационный  проект оказался актуальным, так как, помогает развивать познавательную сферу ребенка младшего дошкольного возраста. Этот проект поможет нам расширить кругозор каждого ребенка на базе ближайшего окружения, создать условия для развития самостоятельной познавательной исследовательской активности.</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08335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4" y="0"/>
            <a:ext cx="9150794" cy="6858000"/>
          </a:xfrm>
        </p:spPr>
      </p:pic>
      <p:sp>
        <p:nvSpPr>
          <p:cNvPr id="5" name="TextBox 4"/>
          <p:cNvSpPr txBox="1"/>
          <p:nvPr/>
        </p:nvSpPr>
        <p:spPr>
          <a:xfrm>
            <a:off x="179512" y="476672"/>
            <a:ext cx="8784976" cy="3970318"/>
          </a:xfrm>
          <a:prstGeom prst="rect">
            <a:avLst/>
          </a:prstGeom>
          <a:noFill/>
        </p:spPr>
        <p:txBody>
          <a:bodyPr wrap="square" rtlCol="0">
            <a:spAutoFit/>
          </a:bodyPr>
          <a:lstStyle/>
          <a:p>
            <a:r>
              <a:rPr lang="ru-RU" dirty="0" smtClean="0">
                <a:latin typeface="Times New Roman" pitchFamily="18" charset="0"/>
                <a:cs typeface="Times New Roman" pitchFamily="18" charset="0"/>
              </a:rPr>
              <a:t>В раннем возрасте основой становления личности ребёнка является предметно-игровая деятельность. Миновав её, невозможно рассчитывать на полноценное взросление человека.</a:t>
            </a:r>
          </a:p>
          <a:p>
            <a:r>
              <a:rPr lang="ru-RU" dirty="0" smtClean="0">
                <a:latin typeface="Times New Roman" pitchFamily="18" charset="0"/>
                <a:cs typeface="Times New Roman" pitchFamily="18" charset="0"/>
              </a:rPr>
              <a:t>Игра – один из тех видов деятельности, которые используются взрослыми в целях воспитания дошкольников, обучения их различным действиям, способам и средствам общения. В игре у ребёнка формируются те стороны психики, от которых зависит, насколько впоследствии он будет преуспевать в учёбе, работе, как сложатся его отношения с другими людьми; в игре же происходят существенные преобразования в интеллектуальной сфере, являющейся фундаментом развития личности.</a:t>
            </a:r>
          </a:p>
          <a:p>
            <a:r>
              <a:rPr lang="ru-RU" dirty="0" smtClean="0">
                <a:latin typeface="Times New Roman" pitchFamily="18" charset="0"/>
                <a:cs typeface="Times New Roman" pitchFamily="18" charset="0"/>
              </a:rPr>
              <a:t>Источником накопления чувственного опыта в раннем возрасте является игрушка, так как именно на игрушку ребёнок переносит все свои человеческие чувства.</a:t>
            </a:r>
          </a:p>
          <a:p>
            <a:pPr algn="r"/>
            <a:r>
              <a:rPr lang="ru-RU" dirty="0" smtClean="0">
                <a:latin typeface="Times New Roman" pitchFamily="18" charset="0"/>
                <a:cs typeface="Times New Roman" pitchFamily="18" charset="0"/>
              </a:rPr>
              <a:t>Необходимо позаботиться об игрушках, чтобы ребенку можно было </a:t>
            </a:r>
          </a:p>
          <a:p>
            <a:pPr algn="r"/>
            <a:r>
              <a:rPr lang="ru-RU" dirty="0" smtClean="0">
                <a:latin typeface="Times New Roman" pitchFamily="18" charset="0"/>
                <a:cs typeface="Times New Roman" pitchFamily="18" charset="0"/>
              </a:rPr>
              <a:t>организовать игру.</a:t>
            </a:r>
          </a:p>
          <a:p>
            <a:pPr algn="r"/>
            <a:r>
              <a:rPr lang="ru-RU" dirty="0" smtClean="0">
                <a:latin typeface="Times New Roman" pitchFamily="18" charset="0"/>
                <a:cs typeface="Times New Roman" pitchFamily="18" charset="0"/>
              </a:rPr>
              <a:t>Игрушка — это не просто забава.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11248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251520" y="476672"/>
            <a:ext cx="8568952" cy="3970318"/>
          </a:xfrm>
          <a:prstGeom prst="rect">
            <a:avLst/>
          </a:prstGeom>
          <a:noFill/>
        </p:spPr>
        <p:txBody>
          <a:bodyPr wrap="square" rtlCol="0">
            <a:spAutoFit/>
          </a:bodyPr>
          <a:lstStyle/>
          <a:p>
            <a:r>
              <a:rPr lang="ru-RU" dirty="0" smtClean="0">
                <a:latin typeface="Times New Roman" pitchFamily="18" charset="0"/>
                <a:cs typeface="Times New Roman" pitchFamily="18" charset="0"/>
              </a:rPr>
              <a:t>Дарить игрушки было распространенным обычаем - подарок приносит ребенку здоровье и благополучие. </a:t>
            </a:r>
          </a:p>
          <a:p>
            <a:r>
              <a:rPr lang="ru-RU" dirty="0" smtClean="0">
                <a:latin typeface="Times New Roman" pitchFamily="18" charset="0"/>
                <a:cs typeface="Times New Roman" pitchFamily="18" charset="0"/>
              </a:rPr>
              <a:t>В каждом возрасте ребенку нужны различные по своей тематике назначению игрушки: сюжетные (куклы, фигурки животных, мебель, посуда) ; технические (транспортные, конструкторы, технические агрегаты) ; игрушки - «орудия труда» (совочек, молоток, отвертка, щетка для подметания, игрушечки грабли с лопаткой - одним словом, игрушки, имитирующие простейшие средства труда взрослых) ; игрушки — забавы; театральные, музыкальные, спортивные игрушки для детей всех возрастов. Крупногабаритные игрушки, с которыми ребенок играет не на столе, не на ковре или диване, а на просторной площадке двора или в большом зале для игр (самокаты, детские педальные автомобили, трактора, большие легко   трансформирующиеся конструкции для строительства во дворе </a:t>
            </a:r>
          </a:p>
          <a:p>
            <a:pPr algn="r"/>
            <a:r>
              <a:rPr lang="ru-RU" dirty="0" smtClean="0">
                <a:latin typeface="Times New Roman" pitchFamily="18" charset="0"/>
                <a:cs typeface="Times New Roman" pitchFamily="18" charset="0"/>
              </a:rPr>
              <a:t>способствуют борьбе с гиподинамией, учат ребенка движениям и </a:t>
            </a:r>
          </a:p>
          <a:p>
            <a:pPr algn="r"/>
            <a:r>
              <a:rPr lang="ru-RU" dirty="0" smtClean="0">
                <a:latin typeface="Times New Roman" pitchFamily="18" charset="0"/>
                <a:cs typeface="Times New Roman" pitchFamily="18" charset="0"/>
              </a:rPr>
              <a:t>ориентировке в пространстве.</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745460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TextBox 3"/>
          <p:cNvSpPr txBox="1"/>
          <p:nvPr/>
        </p:nvSpPr>
        <p:spPr>
          <a:xfrm>
            <a:off x="251520" y="476672"/>
            <a:ext cx="8568952" cy="4247317"/>
          </a:xfrm>
          <a:prstGeom prst="rect">
            <a:avLst/>
          </a:prstGeom>
          <a:noFill/>
        </p:spPr>
        <p:txBody>
          <a:bodyPr wrap="square" rtlCol="0">
            <a:spAutoFit/>
          </a:bodyPr>
          <a:lstStyle/>
          <a:p>
            <a:r>
              <a:rPr lang="ru-RU" b="1" dirty="0" smtClean="0">
                <a:latin typeface="Times New Roman" pitchFamily="18" charset="0"/>
                <a:cs typeface="Times New Roman" pitchFamily="18" charset="0"/>
              </a:rPr>
              <a:t>Цели проекта:</a:t>
            </a:r>
          </a:p>
          <a:p>
            <a:r>
              <a:rPr lang="ru-RU" dirty="0" smtClean="0">
                <a:latin typeface="Times New Roman" pitchFamily="18" charset="0"/>
                <a:cs typeface="Times New Roman" pitchFamily="18" charset="0"/>
              </a:rPr>
              <a:t>1. создание условий для формирования у детей целостной картины мира через познавательно - исследовательскую деятельность</a:t>
            </a:r>
          </a:p>
          <a:p>
            <a:r>
              <a:rPr lang="ru-RU" dirty="0" smtClean="0">
                <a:latin typeface="Times New Roman" pitchFamily="18" charset="0"/>
                <a:cs typeface="Times New Roman" pitchFamily="18" charset="0"/>
              </a:rPr>
              <a:t>2. Теоретически и экспериментально обосновать педагогические условия, обеспечивающие в своей совокупности успешность развития эмоциональной отзывчивости у детей раннего возраста в процессе формирования познавательной активности к игрушкам.</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3. Накапливать и обогащать эмоциональный опыт, развивать речь, обогащать словарь.</a:t>
            </a:r>
          </a:p>
          <a:p>
            <a:r>
              <a:rPr lang="ru-RU" dirty="0" smtClean="0">
                <a:latin typeface="Times New Roman" pitchFamily="18" charset="0"/>
                <a:cs typeface="Times New Roman" pitchFamily="18" charset="0"/>
              </a:rPr>
              <a:t>4. Развивать наглядно - действенное мышление, стимулировать поиск новых способов решения практических задач при помощи различных предметов (игрушек, предметов быта). </a:t>
            </a:r>
          </a:p>
          <a:p>
            <a:pPr algn="r"/>
            <a:r>
              <a:rPr lang="ru-RU" dirty="0" smtClean="0">
                <a:latin typeface="Times New Roman" pitchFamily="18" charset="0"/>
                <a:cs typeface="Times New Roman" pitchFamily="18" charset="0"/>
              </a:rPr>
              <a:t>5.Прививать детям культурно - гигиенические навыки.</a:t>
            </a:r>
          </a:p>
          <a:p>
            <a:pPr algn="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360732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395536" y="476672"/>
            <a:ext cx="8424936" cy="4247317"/>
          </a:xfrm>
          <a:prstGeom prst="rect">
            <a:avLst/>
          </a:prstGeom>
          <a:noFill/>
        </p:spPr>
        <p:txBody>
          <a:bodyPr wrap="square" rtlCol="0">
            <a:spAutoFit/>
          </a:bodyPr>
          <a:lstStyle/>
          <a:p>
            <a:r>
              <a:rPr lang="ru-RU" dirty="0" smtClean="0">
                <a:latin typeface="Times New Roman" pitchFamily="18" charset="0"/>
                <a:cs typeface="Times New Roman" pitchFamily="18" charset="0"/>
              </a:rPr>
              <a:t>В основу проекта положена следующая гипотеза: я полагаю, что развитие эмоциональной отзывчивости у детей младшего возраста в процессе формирования познавательно - </a:t>
            </a:r>
            <a:r>
              <a:rPr lang="ru-RU" dirty="0" err="1" smtClean="0">
                <a:latin typeface="Times New Roman" pitchFamily="18" charset="0"/>
                <a:cs typeface="Times New Roman" pitchFamily="18" charset="0"/>
              </a:rPr>
              <a:t>исследовательной</a:t>
            </a:r>
            <a:r>
              <a:rPr lang="ru-RU" dirty="0" smtClean="0">
                <a:latin typeface="Times New Roman" pitchFamily="18" charset="0"/>
                <a:cs typeface="Times New Roman" pitchFamily="18" charset="0"/>
              </a:rPr>
              <a:t> активности к игрушкам будет успешным, если: </a:t>
            </a:r>
          </a:p>
          <a:p>
            <a:r>
              <a:rPr lang="ru-RU" dirty="0" smtClean="0">
                <a:latin typeface="Times New Roman" pitchFamily="18" charset="0"/>
                <a:cs typeface="Times New Roman" pitchFamily="18" charset="0"/>
              </a:rPr>
              <a:t>• создать условия психологической защищённости, эмоционально – положительной атмосферы во время совместной игровой деятельности педагога с детьми.</a:t>
            </a:r>
          </a:p>
          <a:p>
            <a:r>
              <a:rPr lang="ru-RU" dirty="0" smtClean="0">
                <a:latin typeface="Times New Roman" pitchFamily="18" charset="0"/>
                <a:cs typeface="Times New Roman" pitchFamily="18" charset="0"/>
              </a:rPr>
              <a:t>• предметно - развивающая среда соответствует возрастным и индивидуальным особенностям детей;</a:t>
            </a:r>
          </a:p>
          <a:p>
            <a:r>
              <a:rPr lang="ru-RU" dirty="0" smtClean="0">
                <a:latin typeface="Times New Roman" pitchFamily="18" charset="0"/>
                <a:cs typeface="Times New Roman" pitchFamily="18" charset="0"/>
              </a:rPr>
              <a:t>• развивать эмоциональную отзывчивость в контексте познавательной и  </a:t>
            </a:r>
            <a:r>
              <a:rPr lang="ru-RU" dirty="0" err="1" smtClean="0">
                <a:latin typeface="Times New Roman" pitchFamily="18" charset="0"/>
                <a:cs typeface="Times New Roman" pitchFamily="18" charset="0"/>
              </a:rPr>
              <a:t>исследовательной</a:t>
            </a:r>
            <a:r>
              <a:rPr lang="ru-RU" dirty="0" smtClean="0">
                <a:latin typeface="Times New Roman" pitchFamily="18" charset="0"/>
                <a:cs typeface="Times New Roman" pitchFamily="18" charset="0"/>
              </a:rPr>
              <a:t> активности к игрушкам;</a:t>
            </a:r>
          </a:p>
          <a:p>
            <a:r>
              <a:rPr lang="ru-RU" dirty="0" smtClean="0">
                <a:latin typeface="Times New Roman" pitchFamily="18" charset="0"/>
                <a:cs typeface="Times New Roman" pitchFamily="18" charset="0"/>
              </a:rPr>
              <a:t>• использовать методы педагогической интеграции.</a:t>
            </a:r>
          </a:p>
          <a:p>
            <a:r>
              <a:rPr lang="ru-RU" dirty="0" smtClean="0">
                <a:latin typeface="Times New Roman" pitchFamily="18" charset="0"/>
                <a:cs typeface="Times New Roman" pitchFamily="18" charset="0"/>
              </a:rPr>
              <a:t>• положить начало формирования заботливого, доброжелательного отношения к игрушкам. </a:t>
            </a:r>
          </a:p>
          <a:p>
            <a:pPr algn="r"/>
            <a:r>
              <a:rPr lang="ru-RU" dirty="0" smtClean="0">
                <a:latin typeface="Times New Roman" pitchFamily="18" charset="0"/>
                <a:cs typeface="Times New Roman" pitchFamily="18" charset="0"/>
              </a:rPr>
              <a:t>В соответствии с поставленной целью и гипотезой нами </a:t>
            </a:r>
          </a:p>
          <a:p>
            <a:pPr algn="r"/>
            <a:r>
              <a:rPr lang="ru-RU" dirty="0" smtClean="0">
                <a:latin typeface="Times New Roman" pitchFamily="18" charset="0"/>
                <a:cs typeface="Times New Roman" pitchFamily="18" charset="0"/>
              </a:rPr>
              <a:t>определены следующие задачи.</a:t>
            </a:r>
          </a:p>
          <a:p>
            <a:pPr algn="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05874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266056" y="394752"/>
            <a:ext cx="8568952" cy="3970318"/>
          </a:xfrm>
          <a:prstGeom prst="rect">
            <a:avLst/>
          </a:prstGeom>
          <a:noFill/>
        </p:spPr>
        <p:txBody>
          <a:bodyPr wrap="square" rtlCol="0">
            <a:spAutoFit/>
          </a:bodyPr>
          <a:lstStyle/>
          <a:p>
            <a:r>
              <a:rPr lang="ru-RU" b="1" dirty="0" smtClean="0">
                <a:latin typeface="Times New Roman" pitchFamily="18" charset="0"/>
                <a:cs typeface="Times New Roman" pitchFamily="18" charset="0"/>
              </a:rPr>
              <a:t>Задачи проекта:</a:t>
            </a:r>
          </a:p>
          <a:p>
            <a:r>
              <a:rPr lang="ru-RU" i="1" u="sng" dirty="0" smtClean="0">
                <a:latin typeface="Times New Roman" pitchFamily="18" charset="0"/>
                <a:cs typeface="Times New Roman" pitchFamily="18" charset="0"/>
              </a:rPr>
              <a:t>Для детей:</a:t>
            </a:r>
          </a:p>
          <a:p>
            <a:r>
              <a:rPr lang="ru-RU" dirty="0" smtClean="0">
                <a:latin typeface="Times New Roman" pitchFamily="18" charset="0"/>
                <a:cs typeface="Times New Roman" pitchFamily="18" charset="0"/>
              </a:rPr>
              <a:t>1. Раскрыть сущность и особенности предметно - </a:t>
            </a:r>
            <a:r>
              <a:rPr lang="ru-RU" dirty="0" err="1" smtClean="0">
                <a:latin typeface="Times New Roman" pitchFamily="18" charset="0"/>
                <a:cs typeface="Times New Roman" pitchFamily="18" charset="0"/>
              </a:rPr>
              <a:t>отобразительной</a:t>
            </a:r>
            <a:r>
              <a:rPr lang="ru-RU" dirty="0" smtClean="0">
                <a:latin typeface="Times New Roman" pitchFamily="18" charset="0"/>
                <a:cs typeface="Times New Roman" pitchFamily="18" charset="0"/>
              </a:rPr>
              <a:t> игры детей младшего возраста; учить внимательно рассматривать игрушки, обогащать словарный запас, развивать навыки фразовой и связной речи, побуждать к высказываниям;</a:t>
            </a:r>
          </a:p>
          <a:p>
            <a:r>
              <a:rPr lang="ru-RU" dirty="0" smtClean="0">
                <a:latin typeface="Times New Roman" pitchFamily="18" charset="0"/>
                <a:cs typeface="Times New Roman" pitchFamily="18" charset="0"/>
              </a:rPr>
              <a:t>2. развивать восприятие детей, способствовать связи восприятия со словом и дальнейшим действием; учить детей использовать слова - названия для более глубокого восприятия различных качеств предмета;</a:t>
            </a:r>
          </a:p>
          <a:p>
            <a:r>
              <a:rPr lang="ru-RU" dirty="0" smtClean="0">
                <a:latin typeface="Times New Roman" pitchFamily="18" charset="0"/>
                <a:cs typeface="Times New Roman" pitchFamily="18" charset="0"/>
              </a:rPr>
              <a:t>3. совершенствовать уровень накопленных практических навыков: побуждать детей к использованию различных способов для достижения цели, стимулировать к дальнейшим побуждающим действиям и «открытиям».</a:t>
            </a:r>
          </a:p>
          <a:p>
            <a:pPr algn="r"/>
            <a:r>
              <a:rPr lang="ru-RU" dirty="0" smtClean="0">
                <a:latin typeface="Times New Roman" pitchFamily="18" charset="0"/>
                <a:cs typeface="Times New Roman" pitchFamily="18" charset="0"/>
              </a:rPr>
              <a:t>4. воспитывать желание беречь игрушку и заботиться о ней.</a:t>
            </a:r>
          </a:p>
          <a:p>
            <a:pPr algn="r"/>
            <a:r>
              <a:rPr lang="ru-RU" dirty="0" smtClean="0">
                <a:latin typeface="Times New Roman" pitchFamily="18" charset="0"/>
                <a:cs typeface="Times New Roman" pitchFamily="18" charset="0"/>
              </a:rPr>
              <a:t>5. прививать культурно - гигиенические навыки.</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77310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395536" y="404664"/>
            <a:ext cx="8496944" cy="4801314"/>
          </a:xfrm>
          <a:prstGeom prst="rect">
            <a:avLst/>
          </a:prstGeom>
          <a:noFill/>
        </p:spPr>
        <p:txBody>
          <a:bodyPr wrap="square" rtlCol="0">
            <a:spAutoFit/>
          </a:bodyPr>
          <a:lstStyle/>
          <a:p>
            <a:r>
              <a:rPr lang="ru-RU" i="1" u="sng" dirty="0" smtClean="0">
                <a:latin typeface="Times New Roman" pitchFamily="18" charset="0"/>
                <a:cs typeface="Times New Roman" pitchFamily="18" charset="0"/>
              </a:rPr>
              <a:t>Для педагога:</a:t>
            </a:r>
          </a:p>
          <a:p>
            <a:r>
              <a:rPr lang="ru-RU" dirty="0" smtClean="0">
                <a:latin typeface="Times New Roman" pitchFamily="18" charset="0"/>
                <a:cs typeface="Times New Roman" pitchFamily="18" charset="0"/>
              </a:rPr>
              <a:t>1. Поддерживать стремление ребенка активно вступать в общение, высказываться;</a:t>
            </a:r>
          </a:p>
          <a:p>
            <a:r>
              <a:rPr lang="ru-RU" dirty="0" smtClean="0">
                <a:latin typeface="Times New Roman" pitchFamily="18" charset="0"/>
                <a:cs typeface="Times New Roman" pitchFamily="18" charset="0"/>
              </a:rPr>
              <a:t>2. Развивать эмоциональный отклик на любимое литературное произведение посредством сюжетно – </a:t>
            </a:r>
            <a:r>
              <a:rPr lang="ru-RU" dirty="0" err="1" smtClean="0">
                <a:latin typeface="Times New Roman" pitchFamily="18" charset="0"/>
                <a:cs typeface="Times New Roman" pitchFamily="18" charset="0"/>
              </a:rPr>
              <a:t>отобразительной</a:t>
            </a:r>
            <a:r>
              <a:rPr lang="ru-RU" dirty="0" smtClean="0">
                <a:latin typeface="Times New Roman" pitchFamily="18" charset="0"/>
                <a:cs typeface="Times New Roman" pitchFamily="18" charset="0"/>
              </a:rPr>
              <a:t> игры; стимулировать ребенка повторять за воспитателем слова и фразы из знакомых стихотворений, сказок. </a:t>
            </a:r>
          </a:p>
          <a:p>
            <a:pPr algn="ctr"/>
            <a:r>
              <a:rPr lang="ru-RU" b="1" dirty="0" smtClean="0">
                <a:latin typeface="Times New Roman" pitchFamily="18" charset="0"/>
                <a:cs typeface="Times New Roman" pitchFamily="18" charset="0"/>
              </a:rPr>
              <a:t>Предполагаемый результат: </a:t>
            </a:r>
          </a:p>
          <a:p>
            <a:r>
              <a:rPr lang="ru-RU" dirty="0" smtClean="0">
                <a:latin typeface="Times New Roman" pitchFamily="18" charset="0"/>
                <a:cs typeface="Times New Roman" pitchFamily="18" charset="0"/>
              </a:rPr>
              <a:t>- усвоение существительного с обобщающим понятием значением «игрушки»; понимание игровых зон в группе;</a:t>
            </a:r>
          </a:p>
          <a:p>
            <a:r>
              <a:rPr lang="ru-RU" dirty="0" smtClean="0">
                <a:latin typeface="Times New Roman" pitchFamily="18" charset="0"/>
                <a:cs typeface="Times New Roman" pitchFamily="18" charset="0"/>
              </a:rPr>
              <a:t>- проявление интереса к экспериментированию с различными игрушками;</a:t>
            </a:r>
          </a:p>
          <a:p>
            <a:r>
              <a:rPr lang="ru-RU" dirty="0" smtClean="0">
                <a:latin typeface="Times New Roman" pitchFamily="18" charset="0"/>
                <a:cs typeface="Times New Roman" pitchFamily="18" charset="0"/>
              </a:rPr>
              <a:t>- овладение знаниями о свойствах, качествах и функциональном назначении игрушек;</a:t>
            </a:r>
          </a:p>
          <a:p>
            <a:r>
              <a:rPr lang="ru-RU" dirty="0" smtClean="0">
                <a:latin typeface="Times New Roman" pitchFamily="18" charset="0"/>
                <a:cs typeface="Times New Roman" pitchFamily="18" charset="0"/>
              </a:rPr>
              <a:t>- бережное отношение к игрушкам;</a:t>
            </a:r>
          </a:p>
          <a:p>
            <a:pPr marL="285750" indent="-285750" algn="r">
              <a:buFontTx/>
              <a:buChar char="-"/>
            </a:pPr>
            <a:r>
              <a:rPr lang="ru-RU" dirty="0" smtClean="0">
                <a:latin typeface="Times New Roman" pitchFamily="18" charset="0"/>
                <a:cs typeface="Times New Roman" pitchFamily="18" charset="0"/>
              </a:rPr>
              <a:t>- возрастает речевая активность детей в различных видах деятельности;</a:t>
            </a:r>
          </a:p>
          <a:p>
            <a:pPr algn="r"/>
            <a:r>
              <a:rPr lang="ru-RU" dirty="0" smtClean="0">
                <a:latin typeface="Times New Roman" pitchFamily="18" charset="0"/>
                <a:cs typeface="Times New Roman" pitchFamily="18" charset="0"/>
              </a:rPr>
              <a:t>- вовлечение родителей в педагогический процесс ДОУ;</a:t>
            </a:r>
          </a:p>
          <a:p>
            <a:pPr marL="285750" indent="-285750" algn="r">
              <a:buFontTx/>
              <a:buChar char="-"/>
            </a:pPr>
            <a:endParaRPr lang="ru-RU" dirty="0" smtClean="0">
              <a:latin typeface="Times New Roman" pitchFamily="18" charset="0"/>
              <a:cs typeface="Times New Roman" pitchFamily="18" charset="0"/>
            </a:endParaRPr>
          </a:p>
          <a:p>
            <a:pPr marL="285750" indent="-285750">
              <a:buFontTx/>
              <a:buChar char="-"/>
            </a:pP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6801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323528" y="548680"/>
            <a:ext cx="8496944" cy="4801314"/>
          </a:xfrm>
          <a:prstGeom prst="rect">
            <a:avLst/>
          </a:prstGeom>
          <a:noFill/>
        </p:spPr>
        <p:txBody>
          <a:bodyPr wrap="square" rtlCol="0">
            <a:spAutoFit/>
          </a:bodyPr>
          <a:lstStyle/>
          <a:p>
            <a:r>
              <a:rPr lang="ru-RU" dirty="0" smtClean="0">
                <a:latin typeface="Times New Roman" pitchFamily="18" charset="0"/>
                <a:cs typeface="Times New Roman" pitchFamily="18" charset="0"/>
              </a:rPr>
              <a:t>- помощь в формировании правильного отношения родителей к развитию своего ребенка.</a:t>
            </a:r>
          </a:p>
          <a:p>
            <a:r>
              <a:rPr lang="ru-RU" dirty="0" smtClean="0">
                <a:latin typeface="Times New Roman" pitchFamily="18" charset="0"/>
                <a:cs typeface="Times New Roman" pitchFamily="18" charset="0"/>
              </a:rPr>
              <a:t>- проявление интереса к исследованию игрушек и другим предметам.</a:t>
            </a:r>
          </a:p>
          <a:p>
            <a:r>
              <a:rPr lang="ru-RU" u="sng" dirty="0" smtClean="0">
                <a:latin typeface="Times New Roman" pitchFamily="18" charset="0"/>
                <a:cs typeface="Times New Roman" pitchFamily="18" charset="0"/>
              </a:rPr>
              <a:t>Дети:</a:t>
            </a:r>
          </a:p>
          <a:p>
            <a:r>
              <a:rPr lang="ru-RU" dirty="0" smtClean="0">
                <a:latin typeface="Times New Roman" pitchFamily="18" charset="0"/>
                <a:cs typeface="Times New Roman" pitchFamily="18" charset="0"/>
              </a:rPr>
              <a:t>1. проявление интереса к экспериментированию с различными игрушками;</a:t>
            </a:r>
          </a:p>
          <a:p>
            <a:r>
              <a:rPr lang="ru-RU" dirty="0" smtClean="0">
                <a:latin typeface="Times New Roman" pitchFamily="18" charset="0"/>
                <a:cs typeface="Times New Roman" pitchFamily="18" charset="0"/>
              </a:rPr>
              <a:t>2. овладевают знаниями о свойствах, качествах и функциональном назначении игрушек;</a:t>
            </a:r>
          </a:p>
          <a:p>
            <a:r>
              <a:rPr lang="ru-RU" dirty="0" smtClean="0">
                <a:latin typeface="Times New Roman" pitchFamily="18" charset="0"/>
                <a:cs typeface="Times New Roman" pitchFamily="18" charset="0"/>
              </a:rPr>
              <a:t>3. проявляют доброту, заботу, бережное отношение к игрушкам;</a:t>
            </a:r>
          </a:p>
          <a:p>
            <a:r>
              <a:rPr lang="ru-RU" dirty="0" smtClean="0">
                <a:latin typeface="Times New Roman" pitchFamily="18" charset="0"/>
                <a:cs typeface="Times New Roman" pitchFamily="18" charset="0"/>
              </a:rPr>
              <a:t>4. возрастает речевая активность детей в разных видах деятельности.</a:t>
            </a:r>
          </a:p>
          <a:p>
            <a:pPr marL="400050" indent="-400050" algn="ctr">
              <a:buAutoNum type="romanUcPeriod"/>
            </a:pPr>
            <a:r>
              <a:rPr lang="ru-RU" b="1" dirty="0" smtClean="0">
                <a:latin typeface="Times New Roman" pitchFamily="18" charset="0"/>
                <a:cs typeface="Times New Roman" pitchFamily="18" charset="0"/>
              </a:rPr>
              <a:t>Подготовительный этап:</a:t>
            </a:r>
          </a:p>
          <a:p>
            <a:pPr marL="342900" indent="-342900">
              <a:buAutoNum type="arabicPeriod"/>
            </a:pPr>
            <a:r>
              <a:rPr lang="ru-RU" dirty="0" smtClean="0">
                <a:latin typeface="Times New Roman" pitchFamily="18" charset="0"/>
                <a:cs typeface="Times New Roman" pitchFamily="18" charset="0"/>
              </a:rPr>
              <a:t>Определение педагогами темы, целей и задач, содержание проекта, прогнозирование результата.</a:t>
            </a:r>
          </a:p>
          <a:p>
            <a:pPr algn="r"/>
            <a:r>
              <a:rPr lang="ru-RU" dirty="0" smtClean="0">
                <a:latin typeface="Times New Roman" pitchFamily="18" charset="0"/>
                <a:cs typeface="Times New Roman" pitchFamily="18" charset="0"/>
              </a:rPr>
              <a:t>2. Изучить психолого-педагогическую литературу на тему:</a:t>
            </a:r>
          </a:p>
          <a:p>
            <a:pPr algn="r"/>
            <a:r>
              <a:rPr lang="ru-RU" dirty="0" smtClean="0">
                <a:latin typeface="Times New Roman" pitchFamily="18" charset="0"/>
                <a:cs typeface="Times New Roman" pitchFamily="18" charset="0"/>
              </a:rPr>
              <a:t>“Особенности развития предметно - </a:t>
            </a:r>
            <a:r>
              <a:rPr lang="ru-RU" dirty="0" err="1" smtClean="0">
                <a:latin typeface="Times New Roman" pitchFamily="18" charset="0"/>
                <a:cs typeface="Times New Roman" pitchFamily="18" charset="0"/>
              </a:rPr>
              <a:t>отобразительной</a:t>
            </a:r>
            <a:r>
              <a:rPr lang="ru-RU" dirty="0" smtClean="0">
                <a:latin typeface="Times New Roman" pitchFamily="18" charset="0"/>
                <a:cs typeface="Times New Roman" pitchFamily="18" charset="0"/>
              </a:rPr>
              <a:t> игры детей</a:t>
            </a:r>
          </a:p>
          <a:p>
            <a:pPr algn="r"/>
            <a:r>
              <a:rPr lang="ru-RU" dirty="0" smtClean="0">
                <a:latin typeface="Times New Roman" pitchFamily="18" charset="0"/>
                <a:cs typeface="Times New Roman" pitchFamily="18" charset="0"/>
              </a:rPr>
              <a:t> младшего возраста”.</a:t>
            </a:r>
          </a:p>
          <a:p>
            <a:pPr algn="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985613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1565</Words>
  <Application>Microsoft Office PowerPoint</Application>
  <PresentationFormat>Экран (4:3)</PresentationFormat>
  <Paragraphs>140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ivanovsergei977@gmail.ru</dc:creator>
  <cp:lastModifiedBy>ivanovsergei977@gmail.ru</cp:lastModifiedBy>
  <cp:revision>23</cp:revision>
  <dcterms:created xsi:type="dcterms:W3CDTF">2019-04-13T10:14:01Z</dcterms:created>
  <dcterms:modified xsi:type="dcterms:W3CDTF">2019-04-13T14:01:40Z</dcterms:modified>
</cp:coreProperties>
</file>